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50.svg" ContentType="image/svg+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handoutMasterIdLst>
    <p:handoutMasterId r:id="rId27"/>
  </p:handoutMasterIdLst>
  <p:sldIdLst>
    <p:sldId id="257" r:id="rId4"/>
    <p:sldId id="258" r:id="rId6"/>
    <p:sldId id="259" r:id="rId7"/>
    <p:sldId id="260" r:id="rId8"/>
    <p:sldId id="262" r:id="rId9"/>
    <p:sldId id="261" r:id="rId10"/>
    <p:sldId id="263" r:id="rId11"/>
    <p:sldId id="264" r:id="rId12"/>
    <p:sldId id="265" r:id="rId13"/>
    <p:sldId id="266" r:id="rId14"/>
    <p:sldId id="267" r:id="rId15"/>
    <p:sldId id="268" r:id="rId16"/>
    <p:sldId id="269" r:id="rId17"/>
    <p:sldId id="270" r:id="rId18"/>
    <p:sldId id="273" r:id="rId19"/>
    <p:sldId id="274" r:id="rId20"/>
    <p:sldId id="275" r:id="rId21"/>
    <p:sldId id="278" r:id="rId22"/>
    <p:sldId id="279" r:id="rId23"/>
    <p:sldId id="280" r:id="rId24"/>
    <p:sldId id="281" r:id="rId25"/>
    <p:sldId id="282" r:id="rId26"/>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60"/>
        <p:guide pos="3864"/>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400"/>
              <a:t>hello, everyone. Im You Lu from fudan university, shanghai, china.  Today,  im going to introduce our latest work: large language model empowered diagnosis of safety violations in simulation testing for </a:t>
            </a:r>
            <a:r>
              <a:rPr kumimoji="1" lang="en-US" altLang="zh-CN" sz="1400">
                <a:sym typeface="+mn-ea"/>
              </a:rPr>
              <a:t>autonomous driving system</a:t>
            </a:r>
            <a:r>
              <a:rPr kumimoji="1" lang="en-US" altLang="zh-CN" sz="1400"/>
              <a:t>.</a:t>
            </a:r>
            <a:endParaRPr kumimoji="1" lang="en-US" altLang="zh-CN" sz="1400"/>
          </a:p>
          <a:p>
            <a:endParaRPr kumimoji="1" lang="en-US" altLang="zh-CN" sz="1400"/>
          </a:p>
          <a:p>
            <a:r>
              <a:rPr kumimoji="1" lang="en-US" altLang="zh-CN" sz="1400"/>
              <a:t>My original report was a little long, so I just deleted some of the pages of the slides but I still hope that I can explain what we did clearly. </a:t>
            </a:r>
            <a:r>
              <a:rPr kumimoji="1" lang="en-US" altLang="zh-CN" sz="1400">
                <a:sym typeface="+mn-ea"/>
              </a:rPr>
              <a:t>OK, as we all konw, in recent decades, autonomous driving systems have developped a lot. </a:t>
            </a:r>
            <a:endParaRPr kumimoji="1" lang="en-US" altLang="zh-CN" sz="1400"/>
          </a:p>
          <a:p>
            <a:endParaRPr kumimoji="1" lang="en-US" altLang="zh-CN" sz="140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Then, we construct the dataset for fine-tuning. Each piece of data in the dataset includes an instruction for setting the model role, the input that includes the road, environment, obstacle, and vehicle behavior information</a:t>
            </a:r>
            <a:r>
              <a:rPr kumimoji="1" lang="en-US" altLang="zh-CN" dirty="0">
                <a:latin typeface="Times New Roman Regular" panose="02020503050405090304" charset="0"/>
                <a:cs typeface="Times New Roman Regular" panose="02020503050405090304" charset="0"/>
                <a:sym typeface="+mn-ea"/>
              </a:rPr>
              <a:t>. Beside,</a:t>
            </a:r>
            <a:r>
              <a:rPr kumimoji="1" lang="en-US" altLang="zh-CN" dirty="0"/>
              <a:t> We set the diagnosis result as the expected output.</a:t>
            </a:r>
            <a:endParaRPr kumimoji="1" lang="zh-CN" altLang="en-US" dirty="0"/>
          </a:p>
          <a:p>
            <a:r>
              <a:rPr kumimoji="1" lang="en-US" altLang="zh-CN" dirty="0"/>
              <a:t>Finally, w</a:t>
            </a:r>
            <a:r>
              <a:rPr kumimoji="1" lang="zh-CN" altLang="en-US" dirty="0"/>
              <a:t>e fine-tune the model using Lora</a:t>
            </a:r>
            <a:r>
              <a:rPr kumimoji="1" lang="en-US" altLang="zh-CN" dirty="0"/>
              <a:t>.</a:t>
            </a:r>
            <a:endParaRPr kumimoji="1" lang="en-US" altLang="zh-CN"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indent="0">
              <a:buFont typeface="Wingdings" panose="05000000000000000000" charset="0"/>
              <a:buNone/>
            </a:pPr>
            <a:r>
              <a:rPr kumimoji="1" lang="zh-CN" altLang="en-US" dirty="0"/>
              <a:t>At the same time, we need to automatically obtain the description of the collision from the simulator. </a:t>
            </a:r>
            <a:endParaRPr kumimoji="1" lang="zh-CN" altLang="en-US" dirty="0"/>
          </a:p>
          <a:p>
            <a:pPr lvl="0" indent="0">
              <a:buFont typeface="Wingdings" panose="05000000000000000000" charset="0"/>
              <a:buNone/>
            </a:pPr>
            <a:r>
              <a:rPr kumimoji="1" lang="zh-CN" altLang="en-US" dirty="0"/>
              <a:t>We used the API</a:t>
            </a:r>
            <a:r>
              <a:rPr kumimoji="1" lang="en-US" altLang="zh-CN" dirty="0"/>
              <a:t> of simulator</a:t>
            </a:r>
            <a:r>
              <a:rPr kumimoji="1" lang="zh-CN" altLang="en-US" dirty="0"/>
              <a:t> to design and implement a tool for automatic generation of </a:t>
            </a:r>
            <a:r>
              <a:rPr kumimoji="1" lang="en-US" altLang="zh-CN" dirty="0"/>
              <a:t>crash</a:t>
            </a:r>
            <a:r>
              <a:rPr kumimoji="1" lang="zh-CN" altLang="en-US" dirty="0"/>
              <a:t> descriptions.</a:t>
            </a:r>
            <a:endParaRPr kumimoji="1" lang="zh-CN" altLang="en-US" dirty="0"/>
          </a:p>
          <a:p>
            <a:pPr lvl="0" indent="0">
              <a:buFont typeface="Wingdings" panose="05000000000000000000" charset="0"/>
              <a:buNone/>
            </a:pPr>
            <a:r>
              <a:rPr kumimoji="1" lang="zh-CN" altLang="en-US" dirty="0"/>
              <a:t>It contains 6 components</a:t>
            </a:r>
            <a:r>
              <a:rPr kumimoji="1" lang="en-US" altLang="zh-CN" dirty="0"/>
              <a:t> in the red boxes.</a:t>
            </a:r>
            <a:endParaRPr kumimoji="1" lang="zh-CN" altLang="en-US" dirty="0"/>
          </a:p>
          <a:p>
            <a:pPr lvl="0" indent="0">
              <a:buFont typeface="Wingdings" panose="05000000000000000000" charset="0"/>
              <a:buNone/>
            </a:pPr>
            <a:endParaRPr kumimoji="1" lang="en-US" altLang="zh-CN" dirty="0">
              <a:sym typeface="+mn-ea"/>
            </a:endParaRPr>
          </a:p>
          <a:p>
            <a:pPr lvl="0" indent="0">
              <a:buFont typeface="Wingdings" panose="05000000000000000000" charset="0"/>
              <a:buNone/>
            </a:pPr>
            <a:r>
              <a:rPr kumimoji="1" lang="en-US" altLang="zh-CN" dirty="0">
                <a:sym typeface="+mn-ea"/>
              </a:rPr>
              <a:t>We implement six key modules to generate crash description reports from simulations. These modules involve more than simply calling APIs from the simulator. First, we parse map files to obtain the relationships among various lanes, junctions and traffic signals within the map, which are not directly provided by the simulator. Second, we model vehicle behaviors and implement logical code to determine their behaviors based on their states. Finally, we integrate road structure and vehicle behaviors to check whether the vehicles involved in the crash are against certain rules.</a:t>
            </a:r>
            <a:endParaRPr kumimoji="1" lang="en-US" altLang="zh-CN" dirty="0">
              <a:sym typeface="+mn-ea"/>
            </a:endParaRPr>
          </a:p>
          <a:p>
            <a:pPr lvl="0" indent="0">
              <a:buFont typeface="Wingdings" panose="05000000000000000000" charset="0"/>
              <a:buNone/>
            </a:pPr>
            <a:endParaRPr kumimoji="1" lang="en-US" altLang="zh-CN" dirty="0">
              <a:sym typeface="+mn-ea"/>
            </a:endParaRPr>
          </a:p>
          <a:p>
            <a:pPr lvl="0" indent="0">
              <a:buFont typeface="Wingdings" panose="05000000000000000000" charset="0"/>
              <a:buNone/>
            </a:pPr>
            <a:endParaRPr kumimoji="1" lang="en-US" altLang="zh-CN" dirty="0">
              <a:sym typeface="+mn-ea"/>
            </a:endParaRPr>
          </a:p>
          <a:p>
            <a:pPr lvl="0" indent="0">
              <a:buFont typeface="Wingdings" panose="05000000000000000000" charset="0"/>
              <a:buNone/>
            </a:pPr>
            <a:r>
              <a:rPr kumimoji="1" lang="en-US" altLang="zh-CN" dirty="0">
                <a:sym typeface="+mn-ea"/>
              </a:rPr>
              <a:t>Our Rule Checker module involves two types of rules. The first is traffic rules (i.e., running red light, solid lane crossing, and over speed). The second is potentially unsafe driving behaviors (i.e., hard acceleration/braking). While the direct relationship between such behaviors and violating traffic rules may not be obvious, they can indirectly reflect the safety and compliance of driving behaviors. Hard acceleration and hard braking are often considered indicators of aggressive driving, which increase the risk of traffic accidents. </a:t>
            </a:r>
            <a:endParaRPr kumimoji="1" lang="en-US" altLang="zh-CN" dirty="0">
              <a:sym typeface="+mn-ea"/>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buFont typeface="Wingdings" panose="05000000000000000000" charset="0"/>
              <a:buNone/>
            </a:pPr>
            <a:r>
              <a:rPr kumimoji="1" lang="zh-CN" altLang="en-US"/>
              <a:t>After obtaining the description of the collision s</a:t>
            </a:r>
            <a:r>
              <a:rPr kumimoji="1" lang="en-US" altLang="zh-CN"/>
              <a:t>enario</a:t>
            </a:r>
            <a:r>
              <a:rPr kumimoji="1" lang="zh-CN" altLang="en-US"/>
              <a:t> the simulati</a:t>
            </a:r>
            <a:r>
              <a:rPr kumimoji="1" lang="en-US" altLang="zh-CN"/>
              <a:t>or</a:t>
            </a:r>
            <a:r>
              <a:rPr kumimoji="1" lang="zh-CN" altLang="en-US"/>
              <a:t>, we can use the fine-tuned large language model for diagnosis. In particular, we set the temperature of the model to 0.5 to balance the creativity and stability of the model.</a:t>
            </a:r>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Wingdings" panose="05000000000000000000" charset="0"/>
              <a:buChar char=""/>
            </a:pPr>
            <a:r>
              <a:rPr kumimoji="1" lang="en-US" altLang="zh-CN"/>
              <a:t>We evaluate our tool from the following 5 aspects.</a:t>
            </a:r>
            <a:endParaRPr kumimoji="1" lang="zh-CN" altLang="en-US"/>
          </a:p>
          <a:p>
            <a:pPr marL="285750" indent="-285750">
              <a:buFont typeface="Wingdings" panose="05000000000000000000" charset="0"/>
              <a:buChar char=""/>
            </a:pPr>
            <a:endParaRPr kumimoji="1" lang="zh-CN" altLang="en-US"/>
          </a:p>
          <a:p>
            <a:pPr marL="285750" indent="-285750">
              <a:buFont typeface="Wingdings" panose="05000000000000000000" charset="0"/>
              <a:buChar char=""/>
            </a:pPr>
            <a:r>
              <a:rPr kumimoji="1" lang="en-US" altLang="zh-CN"/>
              <a:t>First, we evaluate our tool on real accident report in the two tasks. Then we </a:t>
            </a:r>
            <a:r>
              <a:rPr kumimoji="1" lang="en-US" altLang="zh-CN">
                <a:sym typeface="+mn-ea"/>
              </a:rPr>
              <a:t>evaluate the effectiveness and efficiency of our tool in  </a:t>
            </a:r>
            <a:r>
              <a:rPr kumimoji="1" lang="zh-CN" altLang="en-US" dirty="0">
                <a:solidFill>
                  <a:schemeClr val="bg2">
                    <a:lumMod val="50000"/>
                  </a:schemeClr>
                </a:solidFill>
                <a:latin typeface="Times New Roman Regular" panose="02020503050405090304" charset="0"/>
                <a:cs typeface="Times New Roman Regular" panose="02020503050405090304" charset="0"/>
                <a:sym typeface="+mn-ea"/>
              </a:rPr>
              <a:t>diagnosing violation scenarios, compared with manual diagnosis</a:t>
            </a:r>
            <a:r>
              <a:rPr kumimoji="1" lang="en-US" altLang="zh-CN" dirty="0">
                <a:solidFill>
                  <a:schemeClr val="bg2">
                    <a:lumMod val="50000"/>
                  </a:schemeClr>
                </a:solidFill>
                <a:latin typeface="Times New Roman Regular" panose="02020503050405090304" charset="0"/>
                <a:cs typeface="Times New Roman Regular" panose="02020503050405090304" charset="0"/>
                <a:sym typeface="+mn-ea"/>
              </a:rPr>
              <a:t>.</a:t>
            </a:r>
            <a:endParaRPr kumimoji="1" lang="en-US" altLang="zh-CN"/>
          </a:p>
          <a:p>
            <a:pPr marL="285750" indent="-285750">
              <a:buFont typeface="Wingdings" panose="05000000000000000000" charset="0"/>
              <a:buChar char=""/>
            </a:pPr>
            <a:r>
              <a:rPr kumimoji="1" lang="en-US" altLang="zh-CN"/>
              <a:t>We also mannually alalysize the </a:t>
            </a:r>
            <a:r>
              <a:rPr kumimoji="1" lang="zh-CN" altLang="en-US" dirty="0">
                <a:solidFill>
                  <a:schemeClr val="bg2">
                    <a:lumMod val="50000"/>
                  </a:schemeClr>
                </a:solidFill>
                <a:latin typeface="Times New Roman Regular" panose="02020503050405090304" charset="0"/>
                <a:cs typeface="Times New Roman Regular" panose="02020503050405090304" charset="0"/>
                <a:sym typeface="+mn-ea"/>
              </a:rPr>
              <a:t>types of violations </a:t>
            </a:r>
            <a:r>
              <a:rPr kumimoji="1" lang="en-US" altLang="zh-CN" dirty="0">
                <a:solidFill>
                  <a:schemeClr val="bg2">
                    <a:lumMod val="50000"/>
                  </a:schemeClr>
                </a:solidFill>
                <a:latin typeface="Times New Roman Regular" panose="02020503050405090304" charset="0"/>
                <a:cs typeface="Times New Roman Regular" panose="02020503050405090304" charset="0"/>
                <a:sym typeface="+mn-ea"/>
              </a:rPr>
              <a:t>found by our tool.</a:t>
            </a:r>
            <a:endParaRPr kumimoji="1" lang="en-US" altLang="zh-CN" dirty="0">
              <a:solidFill>
                <a:schemeClr val="bg2">
                  <a:lumMod val="50000"/>
                </a:schemeClr>
              </a:solidFill>
              <a:latin typeface="Times New Roman Regular" panose="02020503050405090304" charset="0"/>
              <a:cs typeface="Times New Roman Regular" panose="02020503050405090304" charset="0"/>
              <a:sym typeface="+mn-ea"/>
            </a:endParaRPr>
          </a:p>
          <a:p>
            <a:pPr marL="285750" indent="-285750">
              <a:buFont typeface="Wingdings" panose="05000000000000000000" charset="0"/>
              <a:buChar char=""/>
            </a:pPr>
            <a:r>
              <a:rPr kumimoji="1" lang="en-US" altLang="zh-CN" dirty="0">
                <a:solidFill>
                  <a:schemeClr val="bg2">
                    <a:lumMod val="50000"/>
                  </a:schemeClr>
                </a:solidFill>
                <a:latin typeface="Times New Roman Regular" panose="02020503050405090304" charset="0"/>
                <a:cs typeface="Times New Roman Regular" panose="02020503050405090304" charset="0"/>
                <a:sym typeface="+mn-ea"/>
              </a:rPr>
              <a:t>At last,  we evaluate the </a:t>
            </a:r>
            <a:r>
              <a:rPr kumimoji="1" lang="zh-CN" altLang="en-US" dirty="0">
                <a:solidFill>
                  <a:schemeClr val="bg2">
                    <a:lumMod val="50000"/>
                  </a:schemeClr>
                </a:solidFill>
                <a:latin typeface="Times New Roman Regular" panose="02020503050405090304" charset="0"/>
                <a:cs typeface="Times New Roman Regular" panose="02020503050405090304" charset="0"/>
                <a:sym typeface="+mn-ea"/>
              </a:rPr>
              <a:t>quality of accident report parsing and the consistency of our LLM-empowered violation diagnosis</a:t>
            </a:r>
            <a:r>
              <a:rPr kumimoji="1" lang="en-US" altLang="zh-CN" dirty="0">
                <a:solidFill>
                  <a:schemeClr val="bg2">
                    <a:lumMod val="50000"/>
                  </a:schemeClr>
                </a:solidFill>
                <a:latin typeface="Times New Roman Regular" panose="02020503050405090304" charset="0"/>
                <a:cs typeface="Times New Roman Regular" panose="02020503050405090304" charset="0"/>
                <a:sym typeface="+mn-ea"/>
              </a:rPr>
              <a:t>.</a:t>
            </a:r>
            <a:endParaRPr kumimoji="1" lang="en-US" altLang="zh-CN" dirty="0">
              <a:solidFill>
                <a:schemeClr val="bg2">
                  <a:lumMod val="50000"/>
                </a:schemeClr>
              </a:solidFill>
              <a:latin typeface="Times New Roman Regular" panose="02020503050405090304" charset="0"/>
              <a:cs typeface="Times New Roman Regular" panose="02020503050405090304" charset="0"/>
              <a:sym typeface="+mn-ea"/>
            </a:endParaRPr>
          </a:p>
          <a:p>
            <a:pPr marL="285750" indent="-285750">
              <a:buFont typeface="Wingdings" panose="05000000000000000000" charset="0"/>
              <a:buChar char=""/>
            </a:pPr>
            <a:endParaRPr kumimoji="1" lang="en-US" altLang="zh-CN" dirty="0">
              <a:solidFill>
                <a:schemeClr val="bg2">
                  <a:lumMod val="50000"/>
                </a:schemeClr>
              </a:solidFill>
              <a:latin typeface="Times New Roman Regular" panose="02020503050405090304" charset="0"/>
              <a:cs typeface="Times New Roman Regular" panose="02020503050405090304" charset="0"/>
              <a:sym typeface="+mn-ea"/>
            </a:endParaRPr>
          </a:p>
          <a:p>
            <a:pPr indent="0">
              <a:buFont typeface="Wingdings" panose="05000000000000000000" charset="0"/>
              <a:buNone/>
            </a:pPr>
            <a:r>
              <a:rPr kumimoji="1" lang="en-US" altLang="zh-CN" dirty="0">
                <a:solidFill>
                  <a:schemeClr val="bg2">
                    <a:lumMod val="50000"/>
                  </a:schemeClr>
                </a:solidFill>
                <a:latin typeface="Times New Roman Regular" panose="02020503050405090304" charset="0"/>
                <a:cs typeface="Times New Roman Regular" panose="02020503050405090304" charset="0"/>
                <a:sym typeface="+mn-ea"/>
              </a:rPr>
              <a:t>I will only show the contents of Rq3 and rq4 here due to time limitation. If you are interested in other content, you can get </a:t>
            </a:r>
            <a:r>
              <a:rPr kumimoji="1" lang="en-US" altLang="zh-CN" dirty="0">
                <a:solidFill>
                  <a:schemeClr val="bg2">
                    <a:lumMod val="50000"/>
                  </a:schemeClr>
                </a:solidFill>
                <a:latin typeface="Times New Roman Regular" panose="02020503050405090304" charset="0"/>
                <a:cs typeface="Times New Roman Regular" panose="02020503050405090304" charset="0"/>
                <a:sym typeface="+mn-ea"/>
              </a:rPr>
              <a:t>them after the talk or you can find them in our paper.</a:t>
            </a:r>
            <a:endParaRPr kumimoji="1" lang="en-US" altLang="zh-CN" dirty="0">
              <a:solidFill>
                <a:schemeClr val="bg2">
                  <a:lumMod val="50000"/>
                </a:schemeClr>
              </a:solidFill>
              <a:latin typeface="Times New Roman Regular" panose="02020503050405090304" charset="0"/>
              <a:cs typeface="Times New Roman Regular" panose="02020503050405090304" charset="0"/>
              <a:sym typeface="+mn-ea"/>
            </a:endParaRPr>
          </a:p>
          <a:p>
            <a:pPr indent="0">
              <a:buFont typeface="Wingdings" panose="05000000000000000000" charset="0"/>
              <a:buNone/>
            </a:pPr>
            <a:endParaRPr kumimoji="1" lang="en-US" altLang="zh-CN" dirty="0">
              <a:solidFill>
                <a:schemeClr val="bg2">
                  <a:lumMod val="50000"/>
                </a:schemeClr>
              </a:solidFill>
              <a:latin typeface="Times New Roman Regular" panose="02020503050405090304" charset="0"/>
              <a:cs typeface="Times New Roman Regular" panose="02020503050405090304" charset="0"/>
              <a:sym typeface="+mn-ea"/>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Wingdings" panose="05000000000000000000" charset="0"/>
              <a:buChar char=""/>
            </a:pPr>
            <a:r>
              <a:rPr kumimoji="1" lang="zh-CN" altLang="en-US"/>
              <a:t>We selected 7 </a:t>
            </a:r>
            <a:r>
              <a:rPr kumimoji="1" lang="en-US" altLang="zh-CN"/>
              <a:t>base large language </a:t>
            </a:r>
            <a:r>
              <a:rPr kumimoji="1" lang="zh-CN" altLang="en-US"/>
              <a:t>models from 4 series as the ba</a:t>
            </a:r>
            <a:r>
              <a:rPr kumimoji="1" lang="en-US" altLang="zh-CN"/>
              <a:t>se</a:t>
            </a:r>
            <a:r>
              <a:rPr kumimoji="1" lang="zh-CN" altLang="en-US"/>
              <a:t> models. </a:t>
            </a:r>
            <a:endParaRPr kumimoji="1" lang="zh-CN" altLang="en-US"/>
          </a:p>
          <a:p>
            <a:pPr marL="285750" indent="-285750">
              <a:buFont typeface="Wingdings" panose="05000000000000000000" charset="0"/>
              <a:buChar char=""/>
            </a:pPr>
            <a:r>
              <a:rPr kumimoji="1" lang="zh-CN" altLang="en-US"/>
              <a:t>We first evaluated the accuracy of </a:t>
            </a:r>
            <a:r>
              <a:rPr kumimoji="1" lang="en-US" altLang="zh-CN"/>
              <a:t>liability determination</a:t>
            </a:r>
            <a:r>
              <a:rPr kumimoji="1" lang="zh-CN" altLang="en-US"/>
              <a:t> and the accuracy of </a:t>
            </a:r>
            <a:r>
              <a:rPr kumimoji="1" lang="en-US" altLang="zh-CN"/>
              <a:t>crash</a:t>
            </a:r>
            <a:r>
              <a:rPr kumimoji="1" lang="zh-CN" altLang="en-US"/>
              <a:t> classification.</a:t>
            </a:r>
            <a:endParaRPr kumimoji="1" lang="zh-CN" altLang="en-US"/>
          </a:p>
          <a:p>
            <a:pPr marL="285750" indent="-285750">
              <a:buFont typeface="Wingdings" panose="05000000000000000000" charset="0"/>
              <a:buChar char=""/>
            </a:pPr>
            <a:r>
              <a:rPr kumimoji="1" lang="zh-CN" altLang="en-US"/>
              <a:t>In addition, we measured the quality of the reason</a:t>
            </a:r>
            <a:r>
              <a:rPr kumimoji="1" lang="en-US" altLang="zh-CN"/>
              <a:t>s given by the model</a:t>
            </a:r>
            <a:r>
              <a:rPr kumimoji="1" lang="zh-CN" altLang="en-US"/>
              <a:t> </a:t>
            </a:r>
            <a:r>
              <a:rPr kumimoji="1" lang="en-US" altLang="zh-CN"/>
              <a:t>lexically and semantically using the metric shown on this page.</a:t>
            </a:r>
            <a:endParaRPr kumimoji="1" lang="zh-CN" altLang="en-US"/>
          </a:p>
          <a:p>
            <a:pPr marL="285750" indent="-285750">
              <a:buFont typeface="Wingdings" panose="05000000000000000000" charset="0"/>
              <a:buChar char=""/>
            </a:pPr>
            <a:r>
              <a:rPr kumimoji="1" lang="zh-CN" altLang="en-US"/>
              <a:t>In the simulation test, we select AV-fuzzer and Drive-fuzz as  scenario generation tools</a:t>
            </a:r>
            <a:r>
              <a:rPr kumimoji="1" lang="en-US" altLang="zh-CN"/>
              <a:t> in </a:t>
            </a:r>
            <a:r>
              <a:rPr kumimoji="1" lang="zh-CN" altLang="en-US">
                <a:sym typeface="+mn-ea"/>
              </a:rPr>
              <a:t>simulation test</a:t>
            </a:r>
            <a:r>
              <a:rPr kumimoji="1" lang="en-US" altLang="zh-CN">
                <a:sym typeface="+mn-ea"/>
              </a:rPr>
              <a:t>.</a:t>
            </a:r>
            <a:endParaRPr kumimoji="1" lang="en-US" altLang="zh-CN">
              <a:sym typeface="+mn-ea"/>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We ran AV-fuzzer and Drivefuzz respectively, and used our tools to diagnose and compare the results with manual analysis.</a:t>
            </a:r>
            <a:endParaRPr kumimoji="1" lang="zh-CN" altLang="en-US" dirty="0"/>
          </a:p>
          <a:p>
            <a:endParaRPr kumimoji="1" lang="zh-CN" altLang="en-US" dirty="0"/>
          </a:p>
          <a:p>
            <a:r>
              <a:rPr kumimoji="1" lang="zh-CN" altLang="en-US" dirty="0"/>
              <a:t>The results show that:</a:t>
            </a:r>
            <a:endParaRPr kumimoji="1" lang="zh-CN" altLang="en-US" dirty="0"/>
          </a:p>
          <a:p>
            <a:pPr marL="285750" indent="-285750">
              <a:buFont typeface="Arial" panose="020B0604020202090204" pitchFamily="34" charset="0"/>
              <a:buChar char="•"/>
            </a:pP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our tool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achieves an accuracy of 93.84% and 96.21%</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on liability determination and crash classification </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e</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fficiently</a:t>
            </a:r>
            <a:endParaRPr lang="en-US" altLang="zh-CN" dirty="0">
              <a:solidFill>
                <a:schemeClr val="bg2">
                  <a:lumMod val="50000"/>
                </a:schemeClr>
              </a:solidFill>
              <a:latin typeface="Times New Roman" panose="02020503050405090304" pitchFamily="18" charset="0"/>
              <a:cs typeface="Times New Roman" panose="02020503050405090304" pitchFamily="18" charset="0"/>
              <a:sym typeface="+mn-ea"/>
            </a:endParaRPr>
          </a:p>
          <a:p>
            <a:pPr marL="285750" indent="-285750">
              <a:buFont typeface="Arial" panose="020B0604020202090204" pitchFamily="34" charset="0"/>
              <a:buChar char="•"/>
            </a:pP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it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 can eliminate a large number</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of violation scenarios caused by NPC vehicles, significantly</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improving the efficiency of violation diagnosis</a:t>
            </a:r>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Here we show some diagnostic results. These violation scenarios are caused by ADS and NPC respectively.</a:t>
            </a:r>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Our fine-tuned LLM have classfied the violation scenarios into 3 categaries. </a:t>
            </a:r>
            <a:r>
              <a:rPr lang="zh-CN" altLang="en-US" b="1" dirty="0">
                <a:solidFill>
                  <a:schemeClr val="bg2">
                    <a:lumMod val="50000"/>
                  </a:schemeClr>
                </a:solidFill>
                <a:latin typeface="Times New Roman Bold" panose="02020503050405090304" charset="0"/>
                <a:cs typeface="Times New Roman Bold" panose="02020503050405090304" charset="0"/>
                <a:sym typeface="+mn-ea"/>
              </a:rPr>
              <a:t>Rear-End Crashes</a:t>
            </a:r>
            <a:r>
              <a:rPr lang="en-US" altLang="zh-CN" b="1" dirty="0">
                <a:solidFill>
                  <a:schemeClr val="bg2">
                    <a:lumMod val="50000"/>
                  </a:schemeClr>
                </a:solidFill>
                <a:latin typeface="Times New Roman Bold" panose="02020503050405090304" charset="0"/>
                <a:cs typeface="Times New Roman Bold" panose="02020503050405090304" charset="0"/>
                <a:sym typeface="+mn-ea"/>
              </a:rPr>
              <a:t>, </a:t>
            </a:r>
            <a:r>
              <a:rPr kumimoji="1" lang="zh-CN" altLang="en-US" b="1" dirty="0">
                <a:solidFill>
                  <a:schemeClr val="bg2">
                    <a:lumMod val="50000"/>
                  </a:schemeClr>
                </a:solidFill>
                <a:latin typeface="Times New Roman Bold" panose="02020503050405090304" charset="0"/>
                <a:cs typeface="Times New Roman Bold" panose="02020503050405090304" charset="0"/>
                <a:sym typeface="+mn-ea"/>
              </a:rPr>
              <a:t>Frontal Crashes</a:t>
            </a:r>
            <a:r>
              <a:rPr kumimoji="1" lang="en-US" altLang="zh-CN" b="1" dirty="0">
                <a:solidFill>
                  <a:schemeClr val="bg2">
                    <a:lumMod val="50000"/>
                  </a:schemeClr>
                </a:solidFill>
                <a:latin typeface="Times New Roman Bold" panose="02020503050405090304" charset="0"/>
                <a:cs typeface="Times New Roman Bold" panose="02020503050405090304" charset="0"/>
                <a:sym typeface="+mn-ea"/>
              </a:rPr>
              <a:t> and </a:t>
            </a:r>
            <a:r>
              <a:rPr lang="zh-CN" altLang="en-US" b="1" dirty="0">
                <a:solidFill>
                  <a:schemeClr val="bg2">
                    <a:lumMod val="50000"/>
                  </a:schemeClr>
                </a:solidFill>
                <a:latin typeface="Times New Roman Bold" panose="02020503050405090304" charset="0"/>
                <a:cs typeface="Times New Roman Bold" panose="02020503050405090304" charset="0"/>
                <a:sym typeface="+mn-ea"/>
              </a:rPr>
              <a:t>Front-to-Side Crashes</a:t>
            </a:r>
            <a:r>
              <a:rPr lang="en-US" altLang="zh-CN" b="1" dirty="0">
                <a:solidFill>
                  <a:schemeClr val="bg2">
                    <a:lumMod val="50000"/>
                  </a:schemeClr>
                </a:solidFill>
                <a:latin typeface="Times New Roman Bold" panose="02020503050405090304" charset="0"/>
                <a:cs typeface="Times New Roman Bold" panose="02020503050405090304" charset="0"/>
                <a:sym typeface="+mn-ea"/>
              </a:rPr>
              <a:t>. All kinds of the violation scenarios caused by the NPC vehicle and EGO vehicle are shown in our paper and website.</a:t>
            </a:r>
            <a:endParaRPr lang="zh-CN" altLang="en-US" b="1" dirty="0">
              <a:solidFill>
                <a:schemeClr val="bg2">
                  <a:lumMod val="50000"/>
                </a:schemeClr>
              </a:solidFill>
              <a:latin typeface="Times New Roman Bold" panose="02020503050405090304" charset="0"/>
              <a:cs typeface="Times New Roman Bold" panose="02020503050405090304" charset="0"/>
            </a:endParaRPr>
          </a:p>
          <a:p>
            <a:endPar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endParaRPr>
          </a:p>
          <a:p>
            <a:r>
              <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In conclusion, L</a:t>
            </a:r>
            <a:r>
              <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iability determination</a:t>
            </a:r>
            <a:r>
              <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ability of our tool </a:t>
            </a:r>
            <a:r>
              <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helps eliminate violations caused by NPC vehicles, and crash classification</a:t>
            </a:r>
            <a:r>
              <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ability of our tool</a:t>
            </a:r>
            <a:r>
              <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 helps quickly summarize common types without the</a:t>
            </a:r>
            <a:r>
              <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need to look into each violation of the same crash category</a:t>
            </a:r>
            <a:endPar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endParaRPr>
          </a:p>
          <a:p>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Thatis all for my sharing. Thank you all guys for listening.</a:t>
            </a:r>
            <a:endParaRPr kumimoji="1" lang="en-US" altLang="zh-CN"/>
          </a:p>
          <a:p>
            <a:endParaRPr kumimoji="1" lang="en-US" altLang="zh-CN"/>
          </a:p>
          <a:p>
            <a:r>
              <a:rPr kumimoji="1" lang="en-US" altLang="zh-CN" dirty="0">
                <a:sym typeface="+mn-ea"/>
              </a:rPr>
              <a:t>We have interview some developers and tester in the industry. We consider that:</a:t>
            </a:r>
            <a:endParaRPr kumimoji="1" lang="zh-CN" altLang="en-US" dirty="0"/>
          </a:p>
          <a:p>
            <a:r>
              <a:rPr lang="en-US" altLang="zh-CN">
                <a:latin typeface="Times New Roman Regular" panose="02020503050405090304" charset="0"/>
                <a:cs typeface="Times New Roman Regular" panose="02020503050405090304" charset="0"/>
                <a:sym typeface="+mn-ea"/>
              </a:rPr>
              <a:t>Our tool</a:t>
            </a:r>
            <a:r>
              <a:rPr lang="zh-CN" altLang="en-US">
                <a:latin typeface="Times New Roman Regular" panose="02020503050405090304" charset="0"/>
                <a:cs typeface="Times New Roman Regular" panose="02020503050405090304" charset="0"/>
                <a:sym typeface="+mn-ea"/>
              </a:rPr>
              <a:t> can eliminate a large number</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of violation scenarios caused by NPC vehicles, significantly</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improving the efficiency of violation diagnosis.</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Although DiaVio may</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not provide perfect reasons and even sometimes lead to a wrong</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direction, </a:t>
            </a:r>
            <a:r>
              <a:rPr lang="en-US" altLang="zh-CN">
                <a:latin typeface="Times New Roman Regular" panose="02020503050405090304" charset="0"/>
                <a:cs typeface="Times New Roman Regular" panose="02020503050405090304" charset="0"/>
                <a:sym typeface="+mn-ea"/>
              </a:rPr>
              <a:t>we</a:t>
            </a:r>
            <a:r>
              <a:rPr lang="zh-CN" altLang="en-US">
                <a:latin typeface="Times New Roman Regular" panose="02020503050405090304" charset="0"/>
                <a:cs typeface="Times New Roman Regular" panose="02020503050405090304" charset="0"/>
                <a:sym typeface="+mn-ea"/>
              </a:rPr>
              <a:t> still think these reasons</a:t>
            </a:r>
            <a:r>
              <a:rPr lang="en-US" altLang="zh-CN">
                <a:latin typeface="Times New Roman Regular" panose="02020503050405090304" charset="0"/>
                <a:cs typeface="Times New Roman Regular" panose="02020503050405090304" charset="0"/>
                <a:sym typeface="+mn-ea"/>
              </a:rPr>
              <a:t> and output of the large language model</a:t>
            </a:r>
            <a:r>
              <a:rPr lang="zh-CN" altLang="en-US">
                <a:latin typeface="Times New Roman Regular" panose="02020503050405090304" charset="0"/>
                <a:cs typeface="Times New Roman Regular" panose="02020503050405090304" charset="0"/>
                <a:sym typeface="+mn-ea"/>
              </a:rPr>
              <a:t> can</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serv</a:t>
            </a:r>
            <a:r>
              <a:rPr lang="en-US" altLang="zh-CN">
                <a:latin typeface="Times New Roman Regular" panose="02020503050405090304" charset="0"/>
                <a:cs typeface="Times New Roman Regular" panose="02020503050405090304" charset="0"/>
                <a:sym typeface="+mn-ea"/>
              </a:rPr>
              <a:t>e</a:t>
            </a:r>
            <a:r>
              <a:rPr lang="zh-CN" altLang="en-US">
                <a:latin typeface="Times New Roman Regular" panose="02020503050405090304" charset="0"/>
                <a:cs typeface="Times New Roman Regular" panose="02020503050405090304" charset="0"/>
                <a:sym typeface="+mn-ea"/>
              </a:rPr>
              <a:t> a guiding role</a:t>
            </a:r>
            <a:r>
              <a:rPr lang="en-US" altLang="zh-CN">
                <a:latin typeface="Times New Roman Regular" panose="02020503050405090304" charset="0"/>
                <a:cs typeface="Times New Roman Regular" panose="02020503050405090304" charset="0"/>
                <a:sym typeface="+mn-ea"/>
              </a:rPr>
              <a:t>.</a:t>
            </a:r>
            <a:endParaRPr lang="en-US" altLang="zh-CN">
              <a:solidFill>
                <a:schemeClr val="tx1"/>
              </a:solidFill>
              <a:latin typeface="Times New Roman Regular" panose="02020503050405090304" charset="0"/>
              <a:cs typeface="Times New Roman Regular" panose="02020503050405090304" charset="0"/>
            </a:endParaRPr>
          </a:p>
          <a:p>
            <a:endParaRPr kumimoji="1" lang="zh-CN" altLang="en-US" dirty="0"/>
          </a:p>
          <a:p>
            <a:endParaRPr kumimoji="1" lang="en-US" altLang="zh-CN"/>
          </a:p>
          <a:p>
            <a:endParaRPr kumimoji="1" lang="en-US" altLang="zh-CN"/>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400"/>
              <a:t>However, due to the extremely complex and diverse real-world driving environment, current autonomous driving systems still struggle woth conner cases, leading to serious consequences. Extensive testing is needed to ensure the safety and reliablity of ADS.</a:t>
            </a:r>
            <a:endParaRPr kumimoji="1" lang="en-US" altLang="zh-CN" sz="1400"/>
          </a:p>
          <a:p>
            <a:endParaRPr kumimoji="1" lang="en-US" altLang="zh-CN" sz="1400"/>
          </a:p>
          <a:p>
            <a:r>
              <a:rPr kumimoji="1" lang="en-US" altLang="zh-CN" sz="1400"/>
              <a:t>In order to prove that the ads is 20% safer than human drivers </a:t>
            </a:r>
            <a:r>
              <a:rPr kumimoji="1" lang="en-US" altLang="zh-CN" sz="1400">
                <a:sym typeface="+mn-ea"/>
              </a:rPr>
              <a:t>with a 95% confidence </a:t>
            </a:r>
            <a:r>
              <a:rPr kumimoji="1" lang="en-US" altLang="zh-CN" sz="1400"/>
              <a:t>, it need to drive more than 11 billion miles</a:t>
            </a:r>
            <a:endParaRPr kumimoji="1" lang="en-US" altLang="zh-CN" sz="1400"/>
          </a:p>
          <a:p>
            <a:r>
              <a:rPr kumimoji="1" lang="en-US" altLang="zh-CN" sz="1400"/>
              <a:t>on-road testing is </a:t>
            </a:r>
            <a:r>
              <a:rPr kumimoji="1" lang="en-US" altLang="zh-CN" sz="1400" dirty="0">
                <a:solidFill>
                  <a:schemeClr val="bg2">
                    <a:lumMod val="50000"/>
                  </a:schemeClr>
                </a:solidFill>
                <a:latin typeface="Times New Roman" panose="02020503050405090304" pitchFamily="18" charset="0"/>
                <a:cs typeface="Times New Roman" panose="02020503050405090304" pitchFamily="18" charset="0"/>
                <a:sym typeface="+mn-ea"/>
              </a:rPr>
              <a:t>expensive and impossible to test corner cases or dangerous situations.</a:t>
            </a:r>
            <a:endParaRPr kumimoji="1" lang="en-US" altLang="zh-CN" sz="1400" dirty="0">
              <a:solidFill>
                <a:schemeClr val="bg2">
                  <a:lumMod val="50000"/>
                </a:schemeClr>
              </a:solidFill>
              <a:latin typeface="Times New Roman" panose="02020503050405090304" pitchFamily="18" charset="0"/>
              <a:cs typeface="Times New Roman" panose="02020503050405090304" pitchFamily="18" charset="0"/>
              <a:sym typeface="+mn-ea"/>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Arial" panose="020B0604020202090204" pitchFamily="34" charset="0"/>
              <a:buChar char="•"/>
            </a:pPr>
            <a:r>
              <a:rPr kumimoji="1" lang="zh-CN" altLang="en-US">
                <a:sym typeface="+mn-ea"/>
              </a:rPr>
              <a:t>Similarly,</a:t>
            </a:r>
            <a:r>
              <a:rPr kumimoji="1" lang="en-US" altLang="zh-CN">
                <a:sym typeface="+mn-ea"/>
              </a:rPr>
              <a:t> fine-tunning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enables base LLMs to have a deeper</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understanding of crash classification by not only accurately</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classifying the crash category but also explaining the reason.</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endParaRPr lang="en-US" altLang="zh-CN" dirty="0">
              <a:solidFill>
                <a:schemeClr val="bg2">
                  <a:lumMod val="50000"/>
                </a:schemeClr>
              </a:solidFill>
              <a:latin typeface="Times New Roman" panose="02020503050405090304" pitchFamily="18" charset="0"/>
              <a:cs typeface="Times New Roman" panose="02020503050405090304" pitchFamily="18" charset="0"/>
            </a:endParaRPr>
          </a:p>
          <a:p>
            <a:pPr marL="285750" indent="-285750">
              <a:buFont typeface="Arial" panose="020B0604020202090204" pitchFamily="34" charset="0"/>
              <a:buChar char="•"/>
            </a:pP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Llama2-70b-chat-hf</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performs the best, and</a:t>
            </a:r>
            <a:r>
              <a:rPr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is effective in the crash classification task.</a:t>
            </a:r>
            <a:endParaRPr lang="zh-CN" altLang="en-US" dirty="0">
              <a:solidFill>
                <a:schemeClr val="bg2">
                  <a:lumMod val="50000"/>
                </a:schemeClr>
              </a:solidFill>
              <a:latin typeface="Times New Roman" panose="02020503050405090304" pitchFamily="18" charset="0"/>
              <a:cs typeface="Times New Roman" panose="02020503050405090304" pitchFamily="18" charset="0"/>
            </a:endParaRPr>
          </a:p>
          <a:p>
            <a:endParaRPr kumimoji="1" lang="zh-CN" altLang="en-US">
              <a:sym typeface="+mn-ea"/>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Finally, to evaluate the quality of the dataset, we conduct manual evaluation on the data converted by GPT4 parsing. We find that </a:t>
            </a:r>
            <a:r>
              <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GPT-4 accurately parse the crash information from</a:t>
            </a:r>
            <a:r>
              <a:rPr kumimoji="1" lang="en-US" altLang="zh-CN" dirty="0">
                <a:solidFill>
                  <a:schemeClr val="bg2">
                    <a:lumMod val="50000"/>
                  </a:schemeClr>
                </a:solidFill>
                <a:latin typeface="Times New Roman" panose="02020503050405090304" pitchFamily="18" charset="0"/>
                <a:cs typeface="Times New Roman" panose="02020503050405090304" pitchFamily="18" charset="0"/>
                <a:sym typeface="+mn-ea"/>
              </a:rPr>
              <a:t> </a:t>
            </a:r>
            <a:r>
              <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rPr>
              <a:t>traffic accident reports, which helps to enhance the performance of base LLMs on our diagnosis task through fine-tuning</a:t>
            </a:r>
            <a:endPar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endParaRPr>
          </a:p>
          <a:p>
            <a:endPar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endParaRPr>
          </a:p>
          <a:p>
            <a:endParaRPr kumimoji="1" lang="zh-CN" altLang="en-US" dirty="0">
              <a:solidFill>
                <a:schemeClr val="bg2">
                  <a:lumMod val="50000"/>
                </a:schemeClr>
              </a:solidFill>
              <a:latin typeface="Times New Roman" panose="02020503050405090304" pitchFamily="18" charset="0"/>
              <a:cs typeface="Times New Roman" panose="02020503050405090304" pitchFamily="18" charset="0"/>
              <a:sym typeface="+mn-ea"/>
            </a:endParaRPr>
          </a:p>
          <a:p>
            <a:r>
              <a:rPr kumimoji="1" lang="zh-CN" altLang="en-US" dirty="0">
                <a:solidFill>
                  <a:schemeClr val="bg2">
                    <a:lumMod val="50000"/>
                  </a:schemeClr>
                </a:solidFill>
                <a:latin typeface="Times New Roman" panose="02020503050405090304" pitchFamily="18" charset="0"/>
                <a:cs typeface="Times New Roman" panose="02020503050405090304" pitchFamily="18" charset="0"/>
              </a:rPr>
              <a:t>In RQ5, we adopt a sampling approach to evaluate the quality of GPT-4’s parsing capability for the entire set of 9,365 accident reports. The sample size of 369 reports means to achieve a statistical confidence level of 95% with a margin of error of 5%. We manually check the subcomponents in each report. If the information extraction of a subcomponent is wrong or missing, we consider the information extraction of this component to be inaccurate. We will provide the detailed accuracy of subcomponent in the final version.</a:t>
            </a:r>
            <a:endParaRPr kumimoji="1" lang="zh-CN" altLang="en-US" dirty="0">
              <a:solidFill>
                <a:schemeClr val="bg2">
                  <a:lumMod val="50000"/>
                </a:schemeClr>
              </a:solidFill>
              <a:latin typeface="Times New Roman" panose="02020503050405090304" pitchFamily="18" charset="0"/>
              <a:cs typeface="Times New Roman" panose="02020503050405090304" pitchFamily="18" charset="0"/>
            </a:endParaRPr>
          </a:p>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We let the fine-tuned model perform multiple diagnosis on the same collision </a:t>
            </a:r>
            <a:r>
              <a:rPr kumimoji="1" lang="en-US" altLang="zh-CN"/>
              <a:t>scenario and</a:t>
            </a:r>
            <a:r>
              <a:rPr kumimoji="1" lang="zh-CN" altLang="en-US"/>
              <a:t> we compared the similarity of the model output from the </a:t>
            </a:r>
            <a:r>
              <a:rPr kumimoji="1" lang="en-US" altLang="zh-CN"/>
              <a:t>lexical</a:t>
            </a:r>
            <a:r>
              <a:rPr kumimoji="1" lang="zh-CN" altLang="en-US"/>
              <a:t> and</a:t>
            </a:r>
            <a:r>
              <a:rPr kumimoji="1" lang="en-US" altLang="zh-CN"/>
              <a:t> </a:t>
            </a:r>
            <a:r>
              <a:rPr kumimoji="1" lang="zh-CN" altLang="en-US">
                <a:sym typeface="+mn-ea"/>
              </a:rPr>
              <a:t>semantic</a:t>
            </a:r>
            <a:r>
              <a:rPr kumimoji="1" lang="zh-CN" altLang="en-US"/>
              <a:t> dimensions. In the end, our tool can provide consistent diagnostic results.</a:t>
            </a:r>
            <a:endParaRPr kumimoji="1" lang="zh-CN" altLang="en-US"/>
          </a:p>
          <a:p>
            <a:endParaRPr kumimoji="1" lang="zh-CN" altLang="en-US"/>
          </a:p>
          <a:p>
            <a:endParaRPr kumimoji="1" lang="zh-CN" altLang="en-US"/>
          </a:p>
          <a:p>
            <a:r>
              <a:rPr kumimoji="1" lang="en-US" altLang="zh-CN"/>
              <a:t>In conclusion, our tool </a:t>
            </a:r>
            <a:r>
              <a:rPr lang="zh-CN" altLang="en-US">
                <a:latin typeface="Times New Roman Regular" panose="02020503050405090304" charset="0"/>
                <a:cs typeface="Times New Roman Regular" panose="02020503050405090304" charset="0"/>
                <a:sym typeface="+mn-ea"/>
              </a:rPr>
              <a:t>can eliminate a large number</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of violation scenarios caused by NPC vehicles, significantly</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improving the efficiency of violation diagnosis.</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Although DiaVio may</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not provide perfect reasons and even sometimes lead to a wrong</a:t>
            </a:r>
            <a:r>
              <a:rPr lang="en-US" altLang="zh-CN">
                <a:latin typeface="Times New Roman Regular" panose="02020503050405090304" charset="0"/>
                <a:cs typeface="Times New Roman Regular" panose="02020503050405090304" charset="0"/>
                <a:sym typeface="+mn-ea"/>
              </a:rPr>
              <a:t> </a:t>
            </a:r>
            <a:r>
              <a:rPr lang="zh-CN" altLang="en-US">
                <a:latin typeface="Times New Roman Regular" panose="02020503050405090304" charset="0"/>
                <a:cs typeface="Times New Roman Regular" panose="02020503050405090304" charset="0"/>
                <a:sym typeface="+mn-ea"/>
              </a:rPr>
              <a:t>direction, </a:t>
            </a:r>
            <a:r>
              <a:rPr lang="en-US" altLang="zh-CN">
                <a:latin typeface="Times New Roman Regular" panose="02020503050405090304" charset="0"/>
                <a:cs typeface="Times New Roman Regular" panose="02020503050405090304" charset="0"/>
                <a:sym typeface="+mn-ea"/>
              </a:rPr>
              <a:t>we</a:t>
            </a:r>
            <a:r>
              <a:rPr lang="zh-CN" altLang="en-US">
                <a:latin typeface="Times New Roman Regular" panose="02020503050405090304" charset="0"/>
                <a:cs typeface="Times New Roman Regular" panose="02020503050405090304" charset="0"/>
                <a:sym typeface="+mn-ea"/>
              </a:rPr>
              <a:t> still think these reasons can help </a:t>
            </a:r>
            <a:r>
              <a:rPr lang="en-US" altLang="zh-CN">
                <a:latin typeface="Times New Roman Regular" panose="02020503050405090304" charset="0"/>
                <a:cs typeface="Times New Roman Regular" panose="02020503050405090304" charset="0"/>
                <a:sym typeface="+mn-ea"/>
              </a:rPr>
              <a:t>us</a:t>
            </a:r>
            <a:r>
              <a:rPr lang="zh-CN" altLang="en-US">
                <a:latin typeface="Times New Roman Regular" panose="02020503050405090304" charset="0"/>
                <a:cs typeface="Times New Roman Regular" panose="02020503050405090304" charset="0"/>
                <a:sym typeface="+mn-ea"/>
              </a:rPr>
              <a:t> quickly diagnose violations, serving a guiding role</a:t>
            </a:r>
            <a:r>
              <a:rPr lang="en-US" altLang="zh-CN">
                <a:latin typeface="Times New Roman Regular" panose="02020503050405090304" charset="0"/>
                <a:cs typeface="Times New Roman Regular" panose="02020503050405090304" charset="0"/>
                <a:sym typeface="+mn-ea"/>
              </a:rPr>
              <a:t>.</a:t>
            </a:r>
            <a:endParaRPr lang="en-US" altLang="zh-CN">
              <a:solidFill>
                <a:schemeClr val="tx1"/>
              </a:solidFill>
              <a:latin typeface="Times New Roman Regular" panose="02020503050405090304" charset="0"/>
              <a:cs typeface="Times New Roman Regular" panose="02020503050405090304" charset="0"/>
            </a:endParaRPr>
          </a:p>
          <a:p>
            <a:endParaRPr kumimoji="1" lang="en-US" altLang="zh-CN"/>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1400" dirty="0"/>
              <a:t>To this end, simulation testing </a:t>
            </a:r>
            <a:r>
              <a:rPr kumimoji="1" lang="en-US" altLang="zh-CN" sz="1400" dirty="0"/>
              <a:t>has played an import role in ads testing</a:t>
            </a:r>
            <a:r>
              <a:rPr kumimoji="1" lang="zh-CN" altLang="en-US" sz="1400" dirty="0"/>
              <a:t>. </a:t>
            </a:r>
            <a:r>
              <a:rPr kumimoji="1" lang="en-US" altLang="zh-CN" sz="1400" dirty="0"/>
              <a:t>because it is convenient and cheap.</a:t>
            </a:r>
            <a:endParaRPr kumimoji="1" lang="en-US" altLang="zh-CN" sz="1400" dirty="0"/>
          </a:p>
          <a:p>
            <a:endParaRPr kumimoji="1" lang="en-US" altLang="zh-CN" sz="1400" dirty="0"/>
          </a:p>
          <a:p>
            <a:r>
              <a:rPr kumimoji="1" lang="en-US" altLang="zh-CN" sz="1400" dirty="0"/>
              <a:t>T</a:t>
            </a:r>
            <a:r>
              <a:rPr kumimoji="1" lang="zh-CN" altLang="en-US" sz="1400" dirty="0"/>
              <a:t>he academic community has proposed many scenario-based testing</a:t>
            </a:r>
            <a:r>
              <a:rPr kumimoji="1" lang="en-US" altLang="zh-CN" sz="1400" dirty="0"/>
              <a:t> approached</a:t>
            </a:r>
            <a:r>
              <a:rPr kumimoji="1" lang="zh-CN" altLang="en-US" sz="1400" dirty="0"/>
              <a:t>s to generate </a:t>
            </a:r>
            <a:r>
              <a:rPr kumimoji="1" lang="en-US" altLang="zh-CN" sz="1400" dirty="0"/>
              <a:t>diverse </a:t>
            </a:r>
            <a:r>
              <a:rPr kumimoji="1" lang="zh-CN" altLang="en-US" sz="1400" dirty="0"/>
              <a:t>driving scenarios for </a:t>
            </a:r>
            <a:r>
              <a:rPr kumimoji="1" lang="en-US" altLang="zh-CN" sz="1400" dirty="0"/>
              <a:t>ADS</a:t>
            </a:r>
            <a:r>
              <a:rPr kumimoji="1" lang="zh-CN" altLang="en-US" sz="1400" dirty="0"/>
              <a:t>. These methods usually consist of three parts: </a:t>
            </a:r>
            <a:endParaRPr kumimoji="1" lang="zh-CN" altLang="en-US" sz="1400" dirty="0"/>
          </a:p>
          <a:p>
            <a:r>
              <a:rPr kumimoji="1" lang="zh-CN" altLang="en-US" sz="1400" dirty="0"/>
              <a:t>the </a:t>
            </a:r>
            <a:r>
              <a:rPr kumimoji="1" lang="en-US" altLang="zh-CN" sz="1400" dirty="0"/>
              <a:t>ADS</a:t>
            </a:r>
            <a:r>
              <a:rPr kumimoji="1" lang="en-US" altLang="zh-CN" sz="1400" dirty="0"/>
              <a:t> under test</a:t>
            </a:r>
            <a:r>
              <a:rPr kumimoji="1" lang="zh-CN" altLang="en-US" sz="1400" dirty="0"/>
              <a:t>, the graphical simulator and the test case generation method. </a:t>
            </a:r>
            <a:endParaRPr kumimoji="1" lang="zh-CN" altLang="en-US" sz="1400" dirty="0"/>
          </a:p>
          <a:p>
            <a:r>
              <a:rPr kumimoji="1" lang="en-US" altLang="zh-CN" sz="1400" dirty="0"/>
              <a:t>Some of them use domain specific language to design and implement scenarios represented by OpenScenario, and other methods may use api provided by the simulator to automatically generate scenarios, such as AV-Fuzzer.  </a:t>
            </a:r>
            <a:r>
              <a:rPr kumimoji="1" lang="zh-CN" altLang="en-US" sz="1400" dirty="0">
                <a:sym typeface="+mn-ea"/>
              </a:rPr>
              <a:t>Most of </a:t>
            </a:r>
            <a:r>
              <a:rPr kumimoji="1" lang="en-US" altLang="zh-CN" sz="1400" dirty="0">
                <a:sym typeface="+mn-ea"/>
              </a:rPr>
              <a:t>these methods</a:t>
            </a:r>
            <a:r>
              <a:rPr kumimoji="1" lang="zh-CN" altLang="en-US" sz="1400" dirty="0">
                <a:sym typeface="+mn-ea"/>
              </a:rPr>
              <a:t> follow the 5-layer scenario model. </a:t>
            </a:r>
            <a:endParaRPr kumimoji="1" lang="en-US" altLang="zh-CN" sz="1400" dirty="0"/>
          </a:p>
          <a:p>
            <a:r>
              <a:rPr kumimoji="1" lang="en-US" altLang="zh-CN" sz="1400" dirty="0"/>
              <a:t>And Both these method have been proved that they can find violation scenarios.</a:t>
            </a:r>
            <a:endParaRPr kumimoji="1" lang="en-US" altLang="zh-CN" sz="1400" dirty="0"/>
          </a:p>
          <a:p>
            <a:endParaRPr kumimoji="1" lang="en-US" altLang="zh-CN" sz="1400" dirty="0"/>
          </a:p>
          <a:p>
            <a:r>
              <a:rPr kumimoji="1" lang="en-US" altLang="zh-CN" sz="1400" dirty="0"/>
              <a:t>Now we got the problem, does every violation scenario found by these methods reveal a bug in the autonomous driving system?</a:t>
            </a:r>
            <a:endParaRPr kumimoji="1" lang="en-US" altLang="zh-CN" sz="1400" dirty="0"/>
          </a:p>
          <a:p>
            <a:r>
              <a:rPr kumimoji="1" lang="en-US" altLang="zh-CN" sz="1400" dirty="0"/>
              <a:t>The answer is NO!</a:t>
            </a:r>
            <a:endParaRPr kumimoji="1" lang="en-US" altLang="zh-CN" sz="1400" dirty="0"/>
          </a:p>
          <a:p>
            <a:endParaRPr kumimoji="1" lang="en-US" altLang="zh-CN" sz="1400" dirty="0"/>
          </a:p>
          <a:p>
            <a:r>
              <a:rPr kumimoji="1" lang="en-US" altLang="zh-CN" sz="1400" dirty="0"/>
              <a:t>We all know that the simulation is not realistic enough. For example, an NPC vehicle may not obey traffic rules and collide with the EGO vehicle aggresssively</a:t>
            </a:r>
            <a:r>
              <a:rPr kumimoji="1" lang="en-US" altLang="zh-CN" sz="1400" dirty="0">
                <a:sym typeface="+mn-ea"/>
              </a:rPr>
              <a:t> </a:t>
            </a:r>
            <a:r>
              <a:rPr kumimoji="1" lang="en-US" altLang="zh-CN" sz="1400" dirty="0"/>
              <a:t> In this case, we believe that the collision was caused by the NPC vehicle. We have to diagnose violation scenarios but such manual verification may take a lot of time.</a:t>
            </a:r>
            <a:endParaRPr kumimoji="1" lang="en-US" altLang="zh-CN" sz="1400"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400">
                <a:sym typeface="+mn-ea"/>
              </a:rPr>
              <a:t>An </a:t>
            </a:r>
            <a:r>
              <a:rPr kumimoji="1" lang="zh-CN" altLang="en-US" sz="1400">
                <a:sym typeface="+mn-ea"/>
              </a:rPr>
              <a:t>automatic </a:t>
            </a:r>
            <a:r>
              <a:rPr kumimoji="1" lang="en-US" altLang="zh-CN" sz="1400">
                <a:sym typeface="+mn-ea"/>
              </a:rPr>
              <a:t>diagnosis of violation</a:t>
            </a:r>
            <a:r>
              <a:rPr kumimoji="1" lang="zh-CN" altLang="en-US" sz="1400">
                <a:sym typeface="+mn-ea"/>
              </a:rPr>
              <a:t> scenarios </a:t>
            </a:r>
            <a:r>
              <a:rPr kumimoji="1" lang="en-US" sz="1400">
                <a:sym typeface="+mn-ea"/>
              </a:rPr>
              <a:t>is need in simualation testing</a:t>
            </a:r>
            <a:r>
              <a:rPr kumimoji="1" lang="en-US" altLang="zh-CN" sz="1400">
                <a:sym typeface="+mn-ea"/>
              </a:rPr>
              <a:t>.</a:t>
            </a:r>
            <a:endParaRPr kumimoji="1" lang="en-US" altLang="zh-CN" sz="1400"/>
          </a:p>
          <a:p>
            <a:r>
              <a:rPr kumimoji="1" lang="en-US" altLang="zh-CN" sz="1400"/>
              <a:t>In our work, we define the diagnosis of violation as two aspects: liability determination and carsh classfication.</a:t>
            </a:r>
            <a:endParaRPr kumimoji="1" lang="en-US" altLang="zh-CN" sz="1400"/>
          </a:p>
          <a:p>
            <a:endParaRPr kumimoji="1" lang="en-US" altLang="zh-CN" sz="1400"/>
          </a:p>
          <a:p>
            <a:r>
              <a:rPr kumimoji="1" lang="en-US" altLang="zh-CN" sz="1400"/>
              <a:t>But how to automatically diagnose the violations?</a:t>
            </a:r>
            <a:endParaRPr kumimoji="1" lang="en-US" altLang="zh-CN" sz="1400"/>
          </a:p>
          <a:p>
            <a:r>
              <a:rPr kumimoji="1" lang="en-US" altLang="zh-CN" sz="1400"/>
              <a:t>Actually, the real word accident reports usually contain diagnosis knowledge. We hope to </a:t>
            </a:r>
            <a:r>
              <a:rPr lang="en-US" altLang="zh-CN" sz="1400" dirty="0">
                <a:solidFill>
                  <a:schemeClr val="bg2">
                    <a:lumMod val="50000"/>
                  </a:schemeClr>
                </a:solidFill>
                <a:latin typeface="Times New Roman Regular" panose="02020503050405090304" charset="0"/>
                <a:cs typeface="Times New Roman Regular" panose="02020503050405090304" charset="0"/>
                <a:sym typeface="+mn-ea"/>
              </a:rPr>
              <a:t>use large language models to learn the diagnosis ability from accident reports, in which case, it can serve as a policeman in simulation testing.</a:t>
            </a:r>
            <a:endParaRPr lang="en-US" altLang="zh-CN" sz="1400" dirty="0">
              <a:solidFill>
                <a:schemeClr val="bg2">
                  <a:lumMod val="50000"/>
                </a:schemeClr>
              </a:solidFill>
              <a:latin typeface="Times New Roman Regular" panose="02020503050405090304" charset="0"/>
              <a:cs typeface="Times New Roman Regular" panose="02020503050405090304" charset="0"/>
              <a:sym typeface="+mn-ea"/>
            </a:endParaRPr>
          </a:p>
          <a:p>
            <a:endParaRPr kumimoji="1" lang="en-US" altLang="zh-CN" sz="1400"/>
          </a:p>
          <a:p>
            <a:r>
              <a:rPr kumimoji="1" lang="en-US" altLang="zh-CN" sz="1400"/>
              <a:t>The gap is </a:t>
            </a:r>
            <a:r>
              <a:rPr lang="en-US" altLang="zh-CN" sz="1400" b="1" dirty="0">
                <a:solidFill>
                  <a:schemeClr val="accent5">
                    <a:lumMod val="75000"/>
                  </a:schemeClr>
                </a:solidFill>
                <a:latin typeface="Times New Roman Bold" panose="02020503050405090304" charset="0"/>
                <a:cs typeface="Times New Roman Bold" panose="02020503050405090304" charset="0"/>
                <a:sym typeface="+mn-ea"/>
              </a:rPr>
              <a:t>How to align real-world accident reports described in natural language and violation scenarios in simulation testing?</a:t>
            </a:r>
            <a:endParaRPr lang="en-US" altLang="zh-CN" sz="1400" b="1" dirty="0">
              <a:solidFill>
                <a:schemeClr val="accent5">
                  <a:lumMod val="75000"/>
                </a:schemeClr>
              </a:solidFill>
              <a:latin typeface="Times New Roman Bold" panose="02020503050405090304" charset="0"/>
              <a:cs typeface="Times New Roman Bold" panose="02020503050405090304" charset="0"/>
              <a:sym typeface="+mn-ea"/>
            </a:endParaRPr>
          </a:p>
          <a:p>
            <a:r>
              <a:rPr kumimoji="1" lang="en-US" altLang="zh-CN" sz="1400"/>
              <a:t>We propose a domain specific language to describe the crash scenario and use LLM to convert the format of accident reports.</a:t>
            </a:r>
            <a:endParaRPr kumimoji="1" lang="en-US" altLang="zh-CN" sz="140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The DSL serves as an intermediate representation to align crashes in accident reports</a:t>
            </a:r>
            <a:r>
              <a:rPr kumimoji="1" lang="en-US" altLang="zh-CN"/>
              <a:t> </a:t>
            </a:r>
            <a:r>
              <a:rPr kumimoji="1" lang="zh-CN" altLang="en-US"/>
              <a:t>in</a:t>
            </a:r>
            <a:r>
              <a:rPr kumimoji="1" lang="en-US" altLang="zh-CN"/>
              <a:t> </a:t>
            </a:r>
            <a:r>
              <a:rPr kumimoji="1" lang="zh-CN" altLang="en-US"/>
              <a:t>natural language and crashes in violation scenarios in simulation testing.</a:t>
            </a:r>
            <a:endParaRPr kumimoji="1" lang="zh-CN" altLang="en-US"/>
          </a:p>
          <a:p>
            <a:r>
              <a:rPr kumimoji="1" lang="zh-CN" altLang="en-US"/>
              <a:t>We define semantic elements derived from real-world accident reports to describe crashes</a:t>
            </a:r>
            <a:r>
              <a:rPr kumimoji="1" lang="en-US" altLang="zh-CN"/>
              <a:t>.</a:t>
            </a:r>
            <a:endParaRPr kumimoji="1" lang="en-US" altLang="zh-CN"/>
          </a:p>
          <a:p>
            <a:r>
              <a:rPr kumimoji="1" lang="zh-CN" altLang="en-US" dirty="0">
                <a:latin typeface="Times New Roman Regular" panose="02020503050405090304" charset="0"/>
                <a:cs typeface="Times New Roman Regular" panose="02020503050405090304" charset="0"/>
                <a:sym typeface="+mn-ea"/>
              </a:rPr>
              <a:t>A </a:t>
            </a:r>
            <a:r>
              <a:rPr kumimoji="1" lang="zh-CN" altLang="en-US" b="1" i="1" dirty="0">
                <a:solidFill>
                  <a:schemeClr val="bg2">
                    <a:lumMod val="50000"/>
                  </a:schemeClr>
                </a:solidFill>
                <a:latin typeface="Times New Roman Regular" panose="02020503050405090304" charset="0"/>
                <a:cs typeface="Times New Roman Regular" panose="02020503050405090304" charset="0"/>
                <a:sym typeface="+mn-ea"/>
              </a:rPr>
              <a:t>crash</a:t>
            </a:r>
            <a:r>
              <a:rPr kumimoji="1" lang="zh-CN" altLang="en-US" dirty="0">
                <a:latin typeface="Times New Roman Regular" panose="02020503050405090304" charset="0"/>
                <a:cs typeface="Times New Roman Regular" panose="02020503050405090304" charset="0"/>
                <a:sym typeface="+mn-ea"/>
              </a:rPr>
              <a:t> consists</a:t>
            </a:r>
            <a:r>
              <a:rPr kumimoji="1" lang="en-US" altLang="zh-CN" dirty="0">
                <a:latin typeface="Times New Roman Regular" panose="02020503050405090304" charset="0"/>
                <a:cs typeface="Times New Roman Regular" panose="02020503050405090304" charset="0"/>
                <a:sym typeface="+mn-ea"/>
              </a:rPr>
              <a:t> </a:t>
            </a:r>
            <a:r>
              <a:rPr kumimoji="1" lang="zh-CN" altLang="en-US" dirty="0">
                <a:latin typeface="Times New Roman Regular" panose="02020503050405090304" charset="0"/>
                <a:cs typeface="Times New Roman Regular" panose="02020503050405090304" charset="0"/>
                <a:sym typeface="+mn-ea"/>
              </a:rPr>
              <a:t>of five components, i.e., </a:t>
            </a:r>
            <a:r>
              <a:rPr kumimoji="1" lang="zh-CN" altLang="en-US" b="1" i="1" dirty="0">
                <a:solidFill>
                  <a:schemeClr val="bg2">
                    <a:lumMod val="50000"/>
                  </a:schemeClr>
                </a:solidFill>
                <a:latin typeface="Times New Roman Regular" panose="02020503050405090304" charset="0"/>
                <a:cs typeface="Times New Roman Regular" panose="02020503050405090304" charset="0"/>
                <a:sym typeface="+mn-ea"/>
              </a:rPr>
              <a:t>Road</a:t>
            </a:r>
            <a:r>
              <a:rPr kumimoji="1" lang="zh-CN" altLang="en-US" dirty="0">
                <a:latin typeface="Times New Roman Regular" panose="02020503050405090304" charset="0"/>
                <a:cs typeface="Times New Roman Regular" panose="02020503050405090304" charset="0"/>
                <a:sym typeface="+mn-ea"/>
              </a:rPr>
              <a:t>, </a:t>
            </a:r>
            <a:r>
              <a:rPr kumimoji="1" lang="zh-CN" altLang="en-US" b="1" i="1" dirty="0">
                <a:solidFill>
                  <a:schemeClr val="bg2">
                    <a:lumMod val="50000"/>
                  </a:schemeClr>
                </a:solidFill>
                <a:latin typeface="Times New Roman Regular" panose="02020503050405090304" charset="0"/>
                <a:cs typeface="Times New Roman Regular" panose="02020503050405090304" charset="0"/>
                <a:sym typeface="+mn-ea"/>
              </a:rPr>
              <a:t>Environment</a:t>
            </a:r>
            <a:r>
              <a:rPr kumimoji="1" lang="zh-CN" altLang="en-US" dirty="0">
                <a:latin typeface="Times New Roman Regular" panose="02020503050405090304" charset="0"/>
                <a:cs typeface="Times New Roman Regular" panose="02020503050405090304" charset="0"/>
                <a:sym typeface="+mn-ea"/>
              </a:rPr>
              <a:t>, </a:t>
            </a:r>
            <a:r>
              <a:rPr kumimoji="1" lang="zh-CN" altLang="en-US" b="1" i="1" dirty="0">
                <a:solidFill>
                  <a:schemeClr val="bg2">
                    <a:lumMod val="50000"/>
                  </a:schemeClr>
                </a:solidFill>
                <a:latin typeface="Times New Roman Regular" panose="02020503050405090304" charset="0"/>
                <a:cs typeface="Times New Roman Regular" panose="02020503050405090304" charset="0"/>
                <a:sym typeface="+mn-ea"/>
              </a:rPr>
              <a:t>Obstacles</a:t>
            </a:r>
            <a:r>
              <a:rPr kumimoji="1" lang="zh-CN" altLang="en-US" dirty="0">
                <a:latin typeface="Times New Roman Regular" panose="02020503050405090304" charset="0"/>
                <a:cs typeface="Times New Roman Regular" panose="02020503050405090304" charset="0"/>
                <a:sym typeface="+mn-ea"/>
              </a:rPr>
              <a:t>, </a:t>
            </a:r>
            <a:r>
              <a:rPr kumimoji="1" lang="zh-CN" altLang="en-US" b="1" i="1" dirty="0">
                <a:solidFill>
                  <a:schemeClr val="bg2">
                    <a:lumMod val="50000"/>
                  </a:schemeClr>
                </a:solidFill>
                <a:latin typeface="Times New Roman Regular" panose="02020503050405090304" charset="0"/>
                <a:cs typeface="Times New Roman Regular" panose="02020503050405090304" charset="0"/>
                <a:sym typeface="+mn-ea"/>
              </a:rPr>
              <a:t>Vehicle</a:t>
            </a:r>
            <a:r>
              <a:rPr kumimoji="1" lang="zh-CN" altLang="en-US" b="1" dirty="0">
                <a:solidFill>
                  <a:schemeClr val="bg2">
                    <a:lumMod val="50000"/>
                  </a:schemeClr>
                </a:solidFill>
                <a:latin typeface="Times New Roman Regular" panose="02020503050405090304" charset="0"/>
                <a:cs typeface="Times New Roman Regular" panose="02020503050405090304" charset="0"/>
                <a:sym typeface="+mn-ea"/>
              </a:rPr>
              <a:t>s</a:t>
            </a:r>
            <a:r>
              <a:rPr kumimoji="1" lang="en-US" altLang="zh-CN" dirty="0">
                <a:latin typeface="Times New Roman Regular" panose="02020503050405090304" charset="0"/>
                <a:cs typeface="Times New Roman Regular" panose="02020503050405090304" charset="0"/>
                <a:sym typeface="+mn-ea"/>
              </a:rPr>
              <a:t> </a:t>
            </a:r>
            <a:r>
              <a:rPr kumimoji="1" lang="zh-CN" altLang="en-US" dirty="0">
                <a:latin typeface="Times New Roman Regular" panose="02020503050405090304" charset="0"/>
                <a:cs typeface="Times New Roman Regular" panose="02020503050405090304" charset="0"/>
                <a:sym typeface="+mn-ea"/>
              </a:rPr>
              <a:t>and </a:t>
            </a:r>
            <a:r>
              <a:rPr kumimoji="1" lang="zh-CN" altLang="en-US" b="1" i="1" dirty="0">
                <a:solidFill>
                  <a:schemeClr val="bg2">
                    <a:lumMod val="50000"/>
                  </a:schemeClr>
                </a:solidFill>
                <a:latin typeface="Times New Roman Regular" panose="02020503050405090304" charset="0"/>
                <a:cs typeface="Times New Roman Regular" panose="02020503050405090304" charset="0"/>
                <a:sym typeface="+mn-ea"/>
              </a:rPr>
              <a:t>Diagnosi</a:t>
            </a:r>
            <a:r>
              <a:rPr kumimoji="1" lang="zh-CN" altLang="en-US" i="1" dirty="0">
                <a:solidFill>
                  <a:schemeClr val="bg2">
                    <a:lumMod val="50000"/>
                  </a:schemeClr>
                </a:solidFill>
                <a:latin typeface="Times New Roman Regular" panose="02020503050405090304" charset="0"/>
                <a:cs typeface="Times New Roman Regular" panose="02020503050405090304" charset="0"/>
                <a:sym typeface="+mn-ea"/>
              </a:rPr>
              <a:t>s</a:t>
            </a:r>
            <a:r>
              <a:rPr kumimoji="1" lang="zh-CN" altLang="en-US" dirty="0">
                <a:latin typeface="Times New Roman Regular" panose="02020503050405090304" charset="0"/>
                <a:cs typeface="Times New Roman Regular" panose="02020503050405090304" charset="0"/>
                <a:sym typeface="+mn-ea"/>
              </a:rPr>
              <a:t>. Each component is composed of subcomponents</a:t>
            </a:r>
            <a:r>
              <a:rPr kumimoji="1" lang="en-US" altLang="zh-CN" dirty="0">
                <a:latin typeface="Times New Roman Regular" panose="02020503050405090304" charset="0"/>
                <a:cs typeface="Times New Roman Regular" panose="02020503050405090304" charset="0"/>
                <a:sym typeface="+mn-ea"/>
              </a:rPr>
              <a:t> </a:t>
            </a:r>
            <a:r>
              <a:rPr kumimoji="1" lang="zh-CN" altLang="en-US" dirty="0">
                <a:latin typeface="Times New Roman Regular" panose="02020503050405090304" charset="0"/>
                <a:cs typeface="Times New Roman Regular" panose="02020503050405090304" charset="0"/>
                <a:sym typeface="+mn-ea"/>
              </a:rPr>
              <a:t>and atomic elements.</a:t>
            </a:r>
            <a:endParaRPr kumimoji="1" lang="zh-CN" altLang="en-US" dirty="0">
              <a:latin typeface="Times New Roman Regular" panose="02020503050405090304" charset="0"/>
              <a:cs typeface="Times New Roman Regular" panose="02020503050405090304" charset="0"/>
              <a:sym typeface="+mn-ea"/>
            </a:endParaRPr>
          </a:p>
          <a:p>
            <a:endParaRPr kumimoji="1" lang="zh-CN" altLang="en-US"/>
          </a:p>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Specifically, </a:t>
            </a:r>
            <a:r>
              <a:rPr kumimoji="1" lang="en-US" altLang="zh-CN"/>
              <a:t>based on our domain specific language of carsh scenario</a:t>
            </a:r>
            <a:r>
              <a:rPr kumimoji="1" lang="zh-CN" altLang="en-US"/>
              <a:t>, our approach consists of two phases. </a:t>
            </a:r>
            <a:endParaRPr kumimoji="1" lang="zh-CN" altLang="en-US"/>
          </a:p>
          <a:p>
            <a:r>
              <a:rPr kumimoji="1" lang="en-US" altLang="zh-CN"/>
              <a:t>First</a:t>
            </a:r>
            <a:r>
              <a:rPr kumimoji="1" lang="zh-CN" altLang="en-US"/>
              <a:t>，</a:t>
            </a:r>
            <a:r>
              <a:rPr kumimoji="1" lang="en-US" altLang="zh-CN"/>
              <a:t>i</a:t>
            </a:r>
            <a:r>
              <a:rPr kumimoji="1" lang="zh-CN" altLang="en-US"/>
              <a:t>n the model training phase, we convert real-world traffic accident reports into </a:t>
            </a:r>
            <a:r>
              <a:rPr kumimoji="1" lang="en-US" altLang="zh-CN"/>
              <a:t>crash</a:t>
            </a:r>
            <a:r>
              <a:rPr kumimoji="1" lang="zh-CN" altLang="en-US"/>
              <a:t> descriptions, and fine-tune the ba</a:t>
            </a:r>
            <a:r>
              <a:rPr kumimoji="1" lang="en-US" altLang="zh-CN"/>
              <a:t>se </a:t>
            </a:r>
            <a:r>
              <a:rPr kumimoji="1" lang="zh-CN" altLang="en-US"/>
              <a:t>LLM to learn diagnostic capabilities. </a:t>
            </a:r>
            <a:endParaRPr kumimoji="1" lang="zh-CN" altLang="en-US"/>
          </a:p>
          <a:p>
            <a:r>
              <a:rPr kumimoji="1" lang="zh-CN" altLang="en-US"/>
              <a:t>In the inference phase, we use the API provided by the simulator to automatically generate collision descriptions for each violation scenario identified in the simulation test</a:t>
            </a:r>
            <a:r>
              <a:rPr kumimoji="1" lang="en-US" altLang="zh-CN"/>
              <a:t>ing</a:t>
            </a:r>
            <a:r>
              <a:rPr kumimoji="1" lang="zh-CN" altLang="en-US"/>
              <a:t>, and use our fine-tuned LLM for diagnosis.</a:t>
            </a:r>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spcAft>
                <a:spcPts val="600"/>
              </a:spcAft>
              <a:buSzPct val="80000"/>
              <a:buFont typeface="Wingdings" panose="05000000000000000000" charset="0"/>
              <a:buNone/>
            </a:pPr>
            <a:r>
              <a:rPr kumimoji="1" lang="en-US" altLang="zh-CN" dirty="0"/>
              <a:t>We collected a large number of traffic accident reports from the </a:t>
            </a:r>
            <a:r>
              <a:rPr lang="zh-CN" altLang="en-US" dirty="0">
                <a:solidFill>
                  <a:schemeClr val="accent5">
                    <a:lumMod val="75000"/>
                  </a:schemeClr>
                </a:solidFill>
                <a:latin typeface="Times New Roman" panose="02020503050405090304" pitchFamily="18" charset="0"/>
                <a:cs typeface="Times New Roman" panose="02020503050405090304" pitchFamily="18" charset="0"/>
                <a:sym typeface="+mn-ea"/>
              </a:rPr>
              <a:t>National Highway Traffic Safety</a:t>
            </a:r>
            <a:r>
              <a:rPr lang="en-US" altLang="zh-CN" dirty="0">
                <a:solidFill>
                  <a:schemeClr val="accent5">
                    <a:lumMod val="75000"/>
                  </a:schemeClr>
                </a:solidFill>
                <a:latin typeface="Times New Roman" panose="02020503050405090304" pitchFamily="18" charset="0"/>
                <a:cs typeface="Times New Roman" panose="02020503050405090304" pitchFamily="18" charset="0"/>
                <a:sym typeface="+mn-ea"/>
              </a:rPr>
              <a:t> </a:t>
            </a:r>
            <a:r>
              <a:rPr lang="zh-CN" altLang="en-US" dirty="0">
                <a:solidFill>
                  <a:schemeClr val="accent5">
                    <a:lumMod val="75000"/>
                  </a:schemeClr>
                </a:solidFill>
                <a:latin typeface="Times New Roman" panose="02020503050405090304" pitchFamily="18" charset="0"/>
                <a:cs typeface="Times New Roman" panose="02020503050405090304" pitchFamily="18" charset="0"/>
                <a:sym typeface="+mn-ea"/>
              </a:rPr>
              <a:t>Administration</a:t>
            </a:r>
            <a:r>
              <a:rPr lang="en-US" altLang="zh-CN" dirty="0">
                <a:solidFill>
                  <a:schemeClr val="accent5">
                    <a:lumMod val="75000"/>
                  </a:schemeClr>
                </a:solidFill>
                <a:latin typeface="Times New Roman" panose="02020503050405090304" pitchFamily="18" charset="0"/>
                <a:cs typeface="Times New Roman" panose="02020503050405090304" pitchFamily="18" charset="0"/>
                <a:sym typeface="+mn-ea"/>
              </a:rPr>
              <a:t>, such as the </a:t>
            </a:r>
            <a:r>
              <a:rPr lang="en-US" altLang="zh-CN" dirty="0">
                <a:latin typeface="Times New Roman Regular" panose="02020503050405090304" charset="0"/>
                <a:sym typeface="+mn-ea"/>
              </a:rPr>
              <a:t>National Motor Vehicle Crash Causation Survey dataset and the</a:t>
            </a:r>
            <a:r>
              <a:rPr lang="en-US" altLang="zh-CN" dirty="0">
                <a:solidFill>
                  <a:schemeClr val="bg2">
                    <a:lumMod val="50000"/>
                  </a:schemeClr>
                </a:solidFill>
                <a:latin typeface="Times New Roman Regular" panose="02020503050405090304" charset="0"/>
                <a:sym typeface="+mn-ea"/>
              </a:rPr>
              <a:t> </a:t>
            </a:r>
            <a:r>
              <a:rPr kumimoji="1" lang="en-US" altLang="zh-CN" dirty="0">
                <a:latin typeface="Times New Roman Regular" panose="02020503050405090304" charset="0"/>
                <a:cs typeface="Times New Roman Regular" panose="02020503050405090304" charset="0"/>
                <a:sym typeface="+mn-ea"/>
              </a:rPr>
              <a:t>Crash Injury Research Engineering Network dataset</a:t>
            </a:r>
            <a:endParaRPr kumimoji="1" lang="en-US" altLang="zh-CN" dirty="0">
              <a:latin typeface="Times New Roman Regular" panose="02020503050405090304" charset="0"/>
              <a:cs typeface="Times New Roman Regular" panose="02020503050405090304" charset="0"/>
              <a:sym typeface="+mn-ea"/>
            </a:endParaRPr>
          </a:p>
          <a:p>
            <a:r>
              <a:rPr kumimoji="1" lang="en-US" altLang="zh-CN" dirty="0"/>
              <a:t>Here is an example of traffic accident report. </a:t>
            </a:r>
            <a:endParaRPr kumimoji="1" lang="zh-CN" altLang="en-US" dirty="0"/>
          </a:p>
          <a:p>
            <a:endParaRPr kumimoji="1" lang="en-US" altLang="zh-CN" dirty="0"/>
          </a:p>
          <a:p>
            <a:r>
              <a:rPr kumimoji="1" lang="en-US" altLang="zh-CN" dirty="0"/>
              <a:t>A traffic accident report usually contains three paragraphs. The first paragraph contains the information of </a:t>
            </a:r>
            <a:r>
              <a:rPr kumimoji="1" lang="en-US" altLang="zh-CN" dirty="0">
                <a:sym typeface="+mn-ea"/>
              </a:rPr>
              <a:t>road and environment</a:t>
            </a:r>
            <a:r>
              <a:rPr kumimoji="1" lang="en-US" altLang="zh-CN" dirty="0"/>
              <a:t>, the second paragraph contains the information of vehicle behaviors, and the third paragraph contains the diagnosis such as </a:t>
            </a:r>
            <a:r>
              <a:rPr lang="zh-CN" altLang="en-US" dirty="0">
                <a:latin typeface="Times New Roman Regular" panose="02020503050405090304" charset="0"/>
                <a:cs typeface="Times New Roman Regular" panose="02020503050405090304" charset="0"/>
                <a:sym typeface="+mn-ea"/>
              </a:rPr>
              <a:t>Liability determination and crash classification and their causes</a:t>
            </a:r>
            <a:r>
              <a:rPr kumimoji="1" lang="en-US" altLang="zh-CN" dirty="0"/>
              <a:t>.</a:t>
            </a:r>
            <a:endParaRPr kumimoji="1" lang="en-US" altLang="zh-CN" dirty="0"/>
          </a:p>
          <a:p>
            <a:endParaRPr kumimoji="1" lang="en-US" altLang="zh-CN" dirty="0"/>
          </a:p>
          <a:p>
            <a:endParaRPr kumimoji="1" lang="en-US" altLang="zh-CN" dirty="0"/>
          </a:p>
          <a:p>
            <a:r>
              <a:rPr kumimoji="1" lang="zh-CN" altLang="en-US">
                <a:sym typeface="+mn-ea"/>
              </a:rPr>
              <a:t>We summarize our DSL from real-world accident reports. As illustrated by an accident report at </a:t>
            </a:r>
            <a:r>
              <a:rPr kumimoji="1" lang="en-US" altLang="zh-CN">
                <a:sym typeface="+mn-ea"/>
              </a:rPr>
              <a:t>this page</a:t>
            </a:r>
            <a:r>
              <a:rPr kumimoji="1" lang="zh-CN" altLang="en-US">
                <a:sym typeface="+mn-ea"/>
              </a:rPr>
              <a:t>, the first part contains information about road condition and environment of the crash, the second part includes information about the vehicles’ behaviors, and the third part contains the police's analysis of the accident. Our DSL is designed to encompass a broad range of components and subcomponents based on accident reports in NMVCCS and CIREN dataset. When preparing the ground truth for RQ5, we manually analyze the 369 accident reports, and our DSL can fully describe these accidents. Therefore, we believe our DSL is reasonable. </a:t>
            </a:r>
            <a:endParaRPr kumimoji="1" lang="en-US" altLang="zh-CN"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We use GPT4</a:t>
            </a:r>
            <a:r>
              <a:rPr kumimoji="1" lang="en-US" altLang="zh-CN"/>
              <a:t> which has strong </a:t>
            </a:r>
            <a:r>
              <a:rPr kumimoji="1" lang="zh-CN" altLang="en-US"/>
              <a:t>capability in natural language understanding and text extraction,</a:t>
            </a:r>
            <a:r>
              <a:rPr kumimoji="1" lang="en-US" altLang="zh-CN"/>
              <a:t> to </a:t>
            </a:r>
            <a:r>
              <a:rPr kumimoji="1" lang="zh-CN" altLang="en-US"/>
              <a:t>convert </a:t>
            </a:r>
            <a:r>
              <a:rPr kumimoji="1" lang="en-US" altLang="zh-CN"/>
              <a:t>a </a:t>
            </a:r>
            <a:r>
              <a:rPr kumimoji="1" lang="zh-CN" altLang="en-US"/>
              <a:t>traffic accident report described in natural language into structured information that conforms to our DSL. </a:t>
            </a:r>
            <a:endParaRPr kumimoji="1" lang="zh-CN" altLang="en-US"/>
          </a:p>
          <a:p>
            <a:r>
              <a:rPr kumimoji="1" lang="zh-CN" altLang="en-US"/>
              <a:t>We use the prompt chaining method </a:t>
            </a:r>
            <a:r>
              <a:rPr kumimoji="1" lang="en-US" altLang="zh-CN"/>
              <a:t>by</a:t>
            </a:r>
            <a:r>
              <a:rPr kumimoji="1" lang="zh-CN" altLang="en-US"/>
              <a:t> defin</a:t>
            </a:r>
            <a:r>
              <a:rPr kumimoji="1" lang="en-US" altLang="zh-CN"/>
              <a:t>ing</a:t>
            </a:r>
            <a:r>
              <a:rPr kumimoji="1" lang="zh-CN" altLang="en-US"/>
              <a:t> a series of questions to interact with GPT4 to obtain results.</a:t>
            </a:r>
            <a:endParaRPr kumimoji="1" lang="zh-CN" altLang="en-US"/>
          </a:p>
          <a:p>
            <a:endParaRPr kumimoji="1" lang="zh-CN" altLang="en-US"/>
          </a:p>
          <a:p>
            <a:endParaRPr kumimoji="1" lang="zh-CN" altLang="en-US"/>
          </a:p>
          <a:p>
            <a:r>
              <a:rPr kumimoji="1" lang="zh-CN" altLang="en-US">
                <a:sym typeface="+mn-ea"/>
              </a:rPr>
              <a:t>We use GPT-4 only for the task of information extraction because 1)this task is a one-time job that is only involved in data preparation for fine-tuning, and 2)the cost of using GPT-4 is thus controllable. We use open-source LLMs rather than GPT-4 for fine-tuning and violation diagnosis because 1)fine-tuning incurs high cost, and 2)diagnosis in real-world application scenario also incur a constant cost for each violation. Therefore, it is cost-effective and sustainable to choose open-source LLMs instead of closed-source GPT-4 for our customized fine-tuning task.</a:t>
            </a:r>
            <a:endParaRPr kumimoji="1" lang="zh-CN" altLang="en-US"/>
          </a:p>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Here </a:t>
            </a:r>
            <a:r>
              <a:rPr kumimoji="1" lang="en-US" altLang="zh-CN"/>
              <a:t>is an example of the conversion. We get the key information from accident report and fill them in the structure data conforms to our DSL.</a:t>
            </a:r>
            <a:endParaRPr kumimoji="1" lang="en-US" altLang="zh-CN"/>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1.xml"/><Relationship Id="rId4" Type="http://schemas.openxmlformats.org/officeDocument/2006/relationships/image" Target="../media/image4.png"/><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image" Target="../media/image2.tiff"/></Relationships>
</file>

<file path=ppt/slides/_rels/slide11.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7" Type="http://schemas.openxmlformats.org/officeDocument/2006/relationships/notesSlide" Target="../notesSlides/notesSlide11.xml"/><Relationship Id="rId26" Type="http://schemas.openxmlformats.org/officeDocument/2006/relationships/slideLayout" Target="../slideLayouts/slideLayout11.xml"/><Relationship Id="rId25" Type="http://schemas.openxmlformats.org/officeDocument/2006/relationships/image" Target="../media/image2.tiff"/><Relationship Id="rId24" Type="http://schemas.openxmlformats.org/officeDocument/2006/relationships/tags" Target="../tags/tag71.xml"/><Relationship Id="rId23" Type="http://schemas.openxmlformats.org/officeDocument/2006/relationships/tags" Target="../tags/tag70.xml"/><Relationship Id="rId22" Type="http://schemas.openxmlformats.org/officeDocument/2006/relationships/tags" Target="../tags/tag69.xml"/><Relationship Id="rId21" Type="http://schemas.openxmlformats.org/officeDocument/2006/relationships/tags" Target="../tags/tag68.xml"/><Relationship Id="rId20" Type="http://schemas.openxmlformats.org/officeDocument/2006/relationships/tags" Target="../tags/tag67.xml"/><Relationship Id="rId2" Type="http://schemas.openxmlformats.org/officeDocument/2006/relationships/tags" Target="../tags/tag49.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image" Target="../media/image2.tiff"/></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1.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image" Target="../media/image56.png"/><Relationship Id="rId3" Type="http://schemas.openxmlformats.org/officeDocument/2006/relationships/tags" Target="../tags/tag72.xml"/><Relationship Id="rId2" Type="http://schemas.openxmlformats.org/officeDocument/2006/relationships/image" Target="../media/image55.png"/><Relationship Id="rId1" Type="http://schemas.openxmlformats.org/officeDocument/2006/relationships/image" Target="../media/image2.tiff"/></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1.xml"/><Relationship Id="rId5" Type="http://schemas.openxmlformats.org/officeDocument/2006/relationships/image" Target="../media/image60.GIF"/><Relationship Id="rId4" Type="http://schemas.openxmlformats.org/officeDocument/2006/relationships/image" Target="../media/image59.GIF"/><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image" Target="../media/image2.tiff"/></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1.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2.tiff"/></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11.xml"/><Relationship Id="rId4" Type="http://schemas.openxmlformats.org/officeDocument/2006/relationships/image" Target="../media/image4.png"/><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image" Target="../media/image1.tiff"/></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1.xml"/><Relationship Id="rId3" Type="http://schemas.openxmlformats.org/officeDocument/2006/relationships/image" Target="../media/image2.tiff"/><Relationship Id="rId2" Type="http://schemas.openxmlformats.org/officeDocument/2006/relationships/image" Target="../media/image65.png"/><Relationship Id="rId1"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1.xml"/><Relationship Id="rId6" Type="http://schemas.openxmlformats.org/officeDocument/2006/relationships/image" Target="../media/image2.tiff"/><Relationship Id="rId5" Type="http://schemas.openxmlformats.org/officeDocument/2006/relationships/tags" Target="../tags/tag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1.xml"/><Relationship Id="rId3" Type="http://schemas.openxmlformats.org/officeDocument/2006/relationships/image" Target="../media/image2.tiff"/><Relationship Id="rId2" Type="http://schemas.openxmlformats.org/officeDocument/2006/relationships/image" Target="../media/image67.png"/><Relationship Id="rId1" Type="http://schemas.openxmlformats.org/officeDocument/2006/relationships/image" Target="../media/image66.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1.xml"/><Relationship Id="rId2" Type="http://schemas.openxmlformats.org/officeDocument/2006/relationships/image" Target="../media/image2.tiff"/><Relationship Id="rId1" Type="http://schemas.openxmlformats.org/officeDocument/2006/relationships/image" Target="../media/image6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1.xml"/><Relationship Id="rId2" Type="http://schemas.openxmlformats.org/officeDocument/2006/relationships/image" Target="../media/image69.png"/><Relationship Id="rId1" Type="http://schemas.openxmlformats.org/officeDocument/2006/relationships/image" Target="../media/image2.tiff"/></Relationships>
</file>

<file path=ppt/slides/_rels/slide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notesSlide" Target="../notesSlides/notesSlide3.xml"/><Relationship Id="rId16" Type="http://schemas.openxmlformats.org/officeDocument/2006/relationships/slideLayout" Target="../slideLayouts/slideLayout11.xml"/><Relationship Id="rId15" Type="http://schemas.openxmlformats.org/officeDocument/2006/relationships/image" Target="../media/image2.tiff"/><Relationship Id="rId14" Type="http://schemas.openxmlformats.org/officeDocument/2006/relationships/image" Target="../media/image11.svg"/><Relationship Id="rId13" Type="http://schemas.openxmlformats.org/officeDocument/2006/relationships/image" Target="../media/image10.png"/><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1.xml"/><Relationship Id="rId6" Type="http://schemas.openxmlformats.org/officeDocument/2006/relationships/image" Target="../media/image2.tiff"/><Relationship Id="rId5" Type="http://schemas.openxmlformats.org/officeDocument/2006/relationships/image" Target="../media/image15.svg"/><Relationship Id="rId4" Type="http://schemas.openxmlformats.org/officeDocument/2006/relationships/image" Target="../media/image14.png"/><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7" Type="http://schemas.openxmlformats.org/officeDocument/2006/relationships/notesSlide" Target="../notesSlides/notesSlide5.xml"/><Relationship Id="rId26" Type="http://schemas.openxmlformats.org/officeDocument/2006/relationships/slideLayout" Target="../slideLayouts/slideLayout11.xml"/><Relationship Id="rId25" Type="http://schemas.openxmlformats.org/officeDocument/2006/relationships/image" Target="../media/image2.tiff"/><Relationship Id="rId24" Type="http://schemas.openxmlformats.org/officeDocument/2006/relationships/image" Target="../media/image39.svg"/><Relationship Id="rId23" Type="http://schemas.openxmlformats.org/officeDocument/2006/relationships/image" Target="../media/image38.png"/><Relationship Id="rId22" Type="http://schemas.openxmlformats.org/officeDocument/2006/relationships/image" Target="../media/image37.svg"/><Relationship Id="rId21" Type="http://schemas.openxmlformats.org/officeDocument/2006/relationships/image" Target="../media/image36.png"/><Relationship Id="rId20" Type="http://schemas.openxmlformats.org/officeDocument/2006/relationships/image" Target="../media/image35.svg"/><Relationship Id="rId2" Type="http://schemas.openxmlformats.org/officeDocument/2006/relationships/image" Target="../media/image17.svg"/><Relationship Id="rId19" Type="http://schemas.openxmlformats.org/officeDocument/2006/relationships/image" Target="../media/image34.png"/><Relationship Id="rId18" Type="http://schemas.openxmlformats.org/officeDocument/2006/relationships/image" Target="../media/image33.svg"/><Relationship Id="rId17" Type="http://schemas.openxmlformats.org/officeDocument/2006/relationships/image" Target="../media/image32.png"/><Relationship Id="rId16" Type="http://schemas.openxmlformats.org/officeDocument/2006/relationships/image" Target="../media/image31.svg"/><Relationship Id="rId15" Type="http://schemas.openxmlformats.org/officeDocument/2006/relationships/image" Target="../media/image30.png"/><Relationship Id="rId14" Type="http://schemas.openxmlformats.org/officeDocument/2006/relationships/image" Target="../media/image29.svg"/><Relationship Id="rId13" Type="http://schemas.openxmlformats.org/officeDocument/2006/relationships/image" Target="../media/image28.png"/><Relationship Id="rId12" Type="http://schemas.openxmlformats.org/officeDocument/2006/relationships/image" Target="../media/image27.svg"/><Relationship Id="rId11" Type="http://schemas.openxmlformats.org/officeDocument/2006/relationships/image" Target="../media/image26.png"/><Relationship Id="rId10" Type="http://schemas.openxmlformats.org/officeDocument/2006/relationships/image" Target="../media/image25.sv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tags" Target="../tags/tag18.xml"/><Relationship Id="rId7" Type="http://schemas.openxmlformats.org/officeDocument/2006/relationships/image" Target="../media/image41.svg"/><Relationship Id="rId6" Type="http://schemas.openxmlformats.org/officeDocument/2006/relationships/image" Target="../media/image40.png"/><Relationship Id="rId5" Type="http://schemas.openxmlformats.org/officeDocument/2006/relationships/tags" Target="../tags/tag17.xml"/><Relationship Id="rId49" Type="http://schemas.openxmlformats.org/officeDocument/2006/relationships/notesSlide" Target="../notesSlides/notesSlide6.xml"/><Relationship Id="rId48" Type="http://schemas.openxmlformats.org/officeDocument/2006/relationships/slideLayout" Target="../slideLayouts/slideLayout11.xml"/><Relationship Id="rId47" Type="http://schemas.openxmlformats.org/officeDocument/2006/relationships/image" Target="../media/image51.emf"/><Relationship Id="rId46" Type="http://schemas.openxmlformats.org/officeDocument/2006/relationships/tags" Target="../tags/tag45.xml"/><Relationship Id="rId45" Type="http://schemas.openxmlformats.org/officeDocument/2006/relationships/tags" Target="../tags/tag44.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16.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image" Target="../media/image50.svg"/><Relationship Id="rId34" Type="http://schemas.openxmlformats.org/officeDocument/2006/relationships/image" Target="../media/image49.png"/><Relationship Id="rId33" Type="http://schemas.openxmlformats.org/officeDocument/2006/relationships/tags" Target="../tags/tag34.xml"/><Relationship Id="rId32" Type="http://schemas.openxmlformats.org/officeDocument/2006/relationships/tags" Target="../tags/tag33.xml"/><Relationship Id="rId31" Type="http://schemas.openxmlformats.org/officeDocument/2006/relationships/tags" Target="../tags/tag32.xml"/><Relationship Id="rId30" Type="http://schemas.openxmlformats.org/officeDocument/2006/relationships/image" Target="../media/image13.svg"/><Relationship Id="rId3" Type="http://schemas.openxmlformats.org/officeDocument/2006/relationships/tags" Target="../tags/tag15.xml"/><Relationship Id="rId29" Type="http://schemas.openxmlformats.org/officeDocument/2006/relationships/image" Target="../media/image12.png"/><Relationship Id="rId28" Type="http://schemas.openxmlformats.org/officeDocument/2006/relationships/tags" Target="../tags/tag31.xml"/><Relationship Id="rId27" Type="http://schemas.openxmlformats.org/officeDocument/2006/relationships/image" Target="../media/image48.emf"/><Relationship Id="rId26" Type="http://schemas.openxmlformats.org/officeDocument/2006/relationships/tags" Target="../tags/tag30.xml"/><Relationship Id="rId25" Type="http://schemas.openxmlformats.org/officeDocument/2006/relationships/tags" Target="../tags/tag29.xml"/><Relationship Id="rId24" Type="http://schemas.openxmlformats.org/officeDocument/2006/relationships/tags" Target="../tags/tag28.xml"/><Relationship Id="rId23" Type="http://schemas.openxmlformats.org/officeDocument/2006/relationships/tags" Target="../tags/tag27.xml"/><Relationship Id="rId22" Type="http://schemas.openxmlformats.org/officeDocument/2006/relationships/tags" Target="../tags/tag26.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image" Target="../media/image2.tiff"/><Relationship Id="rId19" Type="http://schemas.openxmlformats.org/officeDocument/2006/relationships/image" Target="../media/image47.svg"/><Relationship Id="rId18" Type="http://schemas.openxmlformats.org/officeDocument/2006/relationships/image" Target="../media/image46.png"/><Relationship Id="rId17" Type="http://schemas.openxmlformats.org/officeDocument/2006/relationships/tags" Target="../tags/tag23.xml"/><Relationship Id="rId16" Type="http://schemas.openxmlformats.org/officeDocument/2006/relationships/image" Target="../media/image45.svg"/><Relationship Id="rId15" Type="http://schemas.openxmlformats.org/officeDocument/2006/relationships/image" Target="../media/image44.png"/><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image" Target="../media/image43.svg"/><Relationship Id="rId1" Type="http://schemas.openxmlformats.org/officeDocument/2006/relationships/tags" Target="../tags/tag14.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1.xml"/><Relationship Id="rId2" Type="http://schemas.openxmlformats.org/officeDocument/2006/relationships/image" Target="../media/image2.tiff"/><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1.xml"/><Relationship Id="rId2" Type="http://schemas.openxmlformats.org/officeDocument/2006/relationships/image" Target="../media/image2.tiff"/><Relationship Id="rId1" Type="http://schemas.openxmlformats.org/officeDocument/2006/relationships/image" Target="../media/image5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1.xml"/><Relationship Id="rId4" Type="http://schemas.openxmlformats.org/officeDocument/2006/relationships/image" Target="../media/image2.tiff"/><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21"/>
            <a:ext cx="12270105" cy="6858221"/>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221"/>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316230" y="397828"/>
            <a:ext cx="11559540" cy="606234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2" name="标题 1"/>
          <p:cNvSpPr>
            <a:spLocks noGrp="1"/>
          </p:cNvSpPr>
          <p:nvPr>
            <p:ph type="ctrTitle"/>
          </p:nvPr>
        </p:nvSpPr>
        <p:spPr>
          <a:xfrm>
            <a:off x="1524000" y="1938020"/>
            <a:ext cx="9144000" cy="1562100"/>
          </a:xfrm>
        </p:spPr>
        <p:txBody>
          <a:bodyPr>
            <a:normAutofit fontScale="90000"/>
          </a:bodyPr>
          <a:lstStyle/>
          <a:p>
            <a:r>
              <a:rPr lang="en-US" altLang="zh-CN" sz="4000" b="1" dirty="0">
                <a:effectLst/>
                <a:latin typeface="Times New Roman Bold" panose="02020503050405090304" charset="0"/>
                <a:cs typeface="Times New Roman Bold" panose="02020503050405090304" charset="0"/>
              </a:rPr>
              <a:t>DiaVio: LLM-Empowered Diagnosis of Safety Violations in ADS Simulation Testing</a:t>
            </a:r>
            <a:endParaRPr lang="en-US" altLang="zh-CN" sz="4000" b="1" dirty="0">
              <a:effectLst/>
              <a:latin typeface="Times New Roman Bold" panose="02020503050405090304" charset="0"/>
              <a:cs typeface="Times New Roman Bold" panose="02020503050405090304" charset="0"/>
            </a:endParaRPr>
          </a:p>
        </p:txBody>
      </p:sp>
      <p:sp>
        <p:nvSpPr>
          <p:cNvPr id="5" name="副标题 4"/>
          <p:cNvSpPr>
            <a:spLocks noGrp="1"/>
          </p:cNvSpPr>
          <p:nvPr>
            <p:ph type="subTitle" idx="1"/>
          </p:nvPr>
        </p:nvSpPr>
        <p:spPr>
          <a:xfrm>
            <a:off x="1524000" y="3949700"/>
            <a:ext cx="9144000" cy="1403350"/>
          </a:xfrm>
        </p:spPr>
        <p:txBody>
          <a:bodyPr/>
          <a:lstStyle/>
          <a:p>
            <a:r>
              <a:rPr lang="zh-CN" altLang="en-US" b="1" dirty="0">
                <a:latin typeface="Times New Roman Bold" panose="02020503050405090304" charset="0"/>
                <a:cs typeface="Times New Roman Bold" panose="02020503050405090304" charset="0"/>
              </a:rPr>
              <a:t>You Lu,</a:t>
            </a:r>
            <a:r>
              <a:rPr lang="zh-CN" altLang="en-US" dirty="0">
                <a:latin typeface="Times New Roman Regular" panose="02020503050405090304" charset="0"/>
                <a:cs typeface="Times New Roman Regular" panose="02020503050405090304" charset="0"/>
              </a:rPr>
              <a:t> Yifan Tian, Yuyang Bi, Bihuan Chen, Xin Peng</a:t>
            </a:r>
            <a:endParaRPr lang="zh-CN" altLang="en-US" dirty="0">
              <a:latin typeface="Times New Roman Regular" panose="02020503050405090304" charset="0"/>
              <a:cs typeface="Times New Roman Regular" panose="02020503050405090304" charset="0"/>
            </a:endParaRPr>
          </a:p>
          <a:p>
            <a:r>
              <a:rPr lang="en-US" altLang="zh-CN" dirty="0">
                <a:latin typeface="Times New Roman" panose="02020503050405090304" pitchFamily="18" charset="0"/>
                <a:cs typeface="Times New Roman" panose="02020503050405090304" pitchFamily="18" charset="0"/>
                <a:sym typeface="+mn-ea"/>
              </a:rPr>
              <a:t>Fudan University, Shanghai, China</a:t>
            </a:r>
            <a:endParaRPr lang="en-US" altLang="zh-CN" dirty="0">
              <a:latin typeface="Times New Roman" panose="02020503050405090304" pitchFamily="18" charset="0"/>
              <a:cs typeface="Times New Roman" panose="02020503050405090304" pitchFamily="18" charset="0"/>
              <a:sym typeface="+mn-ea"/>
            </a:endParaRPr>
          </a:p>
          <a:p>
            <a:r>
              <a:rPr lang="en-US" altLang="zh-CN" u="sng" dirty="0">
                <a:solidFill>
                  <a:schemeClr val="accent2"/>
                </a:solidFill>
                <a:latin typeface="Times New Roman Regular" panose="02020503050405090304" charset="0"/>
                <a:cs typeface="Times New Roman Regular" panose="02020503050405090304" charset="0"/>
              </a:rPr>
              <a:t>luy22@m.fudan.edu.cn</a:t>
            </a:r>
            <a:endParaRPr lang="en-US" altLang="zh-CN" u="sng" dirty="0">
              <a:solidFill>
                <a:schemeClr val="accent2"/>
              </a:solidFill>
              <a:latin typeface="Times New Roman Regular" panose="02020503050405090304" charset="0"/>
              <a:cs typeface="Times New Roman Regular" panose="02020503050405090304" charset="0"/>
            </a:endParaRPr>
          </a:p>
        </p:txBody>
      </p:sp>
      <p:pic>
        <p:nvPicPr>
          <p:cNvPr id="9" name="图片 29"/>
          <p:cNvPicPr>
            <a:picLocks noChangeAspect="1"/>
          </p:cNvPicPr>
          <p:nvPr/>
        </p:nvPicPr>
        <p:blipFill>
          <a:blip r:embed="rId1"/>
          <a:stretch>
            <a:fillRect/>
          </a:stretch>
        </p:blipFill>
        <p:spPr>
          <a:xfrm>
            <a:off x="5509577" y="768033"/>
            <a:ext cx="1172845" cy="1169670"/>
          </a:xfrm>
          <a:prstGeom prst="rect">
            <a:avLst/>
          </a:prstGeom>
          <a:ln>
            <a:noFill/>
          </a:ln>
          <a:effectLst/>
        </p:spPr>
      </p:pic>
      <p:pic>
        <p:nvPicPr>
          <p:cNvPr id="10" name="图片 2"/>
          <p:cNvPicPr>
            <a:picLocks noChangeAspect="1"/>
          </p:cNvPicPr>
          <p:nvPr/>
        </p:nvPicPr>
        <p:blipFill>
          <a:blip r:embed="rId2"/>
          <a:stretch>
            <a:fillRect/>
          </a:stretch>
        </p:blipFill>
        <p:spPr>
          <a:xfrm>
            <a:off x="2313622" y="770573"/>
            <a:ext cx="1136015" cy="1136015"/>
          </a:xfrm>
          <a:prstGeom prst="rect">
            <a:avLst/>
          </a:prstGeom>
          <a:ln>
            <a:noFill/>
          </a:ln>
          <a:effectLst/>
        </p:spPr>
      </p:pic>
      <p:pic>
        <p:nvPicPr>
          <p:cNvPr id="11" name="图片 1"/>
          <p:cNvPicPr>
            <a:picLocks noChangeAspect="1"/>
          </p:cNvPicPr>
          <p:nvPr/>
        </p:nvPicPr>
        <p:blipFill>
          <a:blip r:embed="rId3"/>
          <a:stretch>
            <a:fillRect/>
          </a:stretch>
        </p:blipFill>
        <p:spPr>
          <a:xfrm>
            <a:off x="3916997" y="770573"/>
            <a:ext cx="1125220" cy="1119505"/>
          </a:xfrm>
          <a:prstGeom prst="rect">
            <a:avLst/>
          </a:prstGeom>
          <a:ln>
            <a:noFill/>
          </a:ln>
          <a:effectLst/>
        </p:spPr>
      </p:pic>
      <p:pic>
        <p:nvPicPr>
          <p:cNvPr id="14" name="图片 13" descr="/Users/leason/Library/Containers/com.kingsoft.wpsoffice.mac/Data/tmp/photoedit2/20240806143940/temp.pngtemp"/>
          <p:cNvPicPr>
            <a:picLocks noChangeAspect="1"/>
          </p:cNvPicPr>
          <p:nvPr/>
        </p:nvPicPr>
        <p:blipFill>
          <a:blip r:embed="rId4"/>
          <a:stretch>
            <a:fillRect/>
          </a:stretch>
        </p:blipFill>
        <p:spPr>
          <a:xfrm>
            <a:off x="6997610" y="830897"/>
            <a:ext cx="3127190" cy="9749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93" name="圆角矩形 92"/>
          <p:cNvSpPr/>
          <p:nvPr/>
        </p:nvSpPr>
        <p:spPr>
          <a:xfrm>
            <a:off x="408305" y="505460"/>
            <a:ext cx="4415154"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96" name="文本框 95"/>
          <p:cNvSpPr txBox="1"/>
          <p:nvPr/>
        </p:nvSpPr>
        <p:spPr>
          <a:xfrm>
            <a:off x="539114" y="542290"/>
            <a:ext cx="4284345"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Phase 1 - LLM Fine-Tuning </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23" name="矩形 22"/>
          <p:cNvSpPr/>
          <p:nvPr/>
        </p:nvSpPr>
        <p:spPr>
          <a:xfrm>
            <a:off x="649604" y="1472060"/>
            <a:ext cx="10881335" cy="230251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649605" y="4106675"/>
            <a:ext cx="10881334" cy="1871345"/>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nvSpPr>
        <p:spPr>
          <a:xfrm>
            <a:off x="869950" y="1608585"/>
            <a:ext cx="10554112" cy="2058670"/>
          </a:xfrm>
          <a:prstGeom prst="rect">
            <a:avLst/>
          </a:prstGeom>
          <a:noFill/>
        </p:spPr>
        <p:txBody>
          <a:bodyPr wrap="square" rtlCol="0">
            <a:noAutofit/>
          </a:bodyPr>
          <a:lstStyle/>
          <a:p>
            <a:pPr>
              <a:spcAft>
                <a:spcPts val="600"/>
              </a:spcAft>
            </a:pPr>
            <a:r>
              <a:rPr lang="en-US" altLang="zh-CN" sz="2400" b="1" dirty="0">
                <a:latin typeface="Times New Roman Bold" panose="02020503050405090304" charset="0"/>
                <a:cs typeface="Times New Roman Bold" panose="02020503050405090304" charset="0"/>
              </a:rPr>
              <a:t>Fine-Tuning Dataset</a:t>
            </a:r>
            <a:endParaRPr lang="en-US" altLang="zh-CN" sz="2400" b="1" dirty="0">
              <a:latin typeface="Times New Roman Bold" panose="02020503050405090304" charset="0"/>
              <a:cs typeface="Times New Roman Bold" panose="02020503050405090304" charset="0"/>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instruction: </a:t>
            </a:r>
            <a:r>
              <a:rPr kumimoji="1" lang="en-US" altLang="zh-CN" sz="2000" dirty="0">
                <a:latin typeface="Times New Roman Regular" panose="02020503050405090304" charset="0"/>
                <a:cs typeface="Times New Roman Regular" panose="02020503050405090304" charset="0"/>
                <a:sym typeface="+mn-ea"/>
              </a:rPr>
              <a:t>set the model’s role as an assistant of two diagnosis tasks</a:t>
            </a:r>
            <a:endParaRPr kumimoji="1" lang="en-US" altLang="zh-CN" sz="2000" dirty="0">
              <a:latin typeface="Times New Roman Regular" panose="02020503050405090304" charset="0"/>
              <a:cs typeface="Times New Roman Regular"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input: </a:t>
            </a:r>
            <a:r>
              <a:rPr kumimoji="1" lang="zh-CN" altLang="en-US" sz="2000" dirty="0">
                <a:latin typeface="Times New Roman Regular" panose="02020503050405090304" charset="0"/>
                <a:cs typeface="Times New Roman Regular" panose="02020503050405090304" charset="0"/>
                <a:sym typeface="+mn-ea"/>
              </a:rPr>
              <a:t>include the </a:t>
            </a:r>
            <a:r>
              <a:rPr kumimoji="1" lang="zh-CN" altLang="en-US" sz="2000" b="1" i="1" dirty="0">
                <a:solidFill>
                  <a:schemeClr val="tx1"/>
                </a:solidFill>
                <a:latin typeface="Times New Roman Regular" panose="02020503050405090304" charset="0"/>
                <a:cs typeface="Times New Roman Regular" panose="02020503050405090304" charset="0"/>
                <a:sym typeface="+mn-ea"/>
              </a:rPr>
              <a:t>Road</a:t>
            </a:r>
            <a:r>
              <a:rPr kumimoji="1" lang="zh-CN" altLang="en-US" sz="2000" dirty="0">
                <a:solidFill>
                  <a:schemeClr val="tx1"/>
                </a:solidFill>
                <a:latin typeface="Times New Roman Regular" panose="02020503050405090304" charset="0"/>
                <a:cs typeface="Times New Roman Regular" panose="02020503050405090304" charset="0"/>
                <a:sym typeface="+mn-ea"/>
              </a:rPr>
              <a:t>, </a:t>
            </a:r>
            <a:r>
              <a:rPr kumimoji="1" lang="zh-CN" altLang="en-US" sz="2000" b="1" i="1" dirty="0">
                <a:solidFill>
                  <a:schemeClr val="tx1"/>
                </a:solidFill>
                <a:latin typeface="Times New Roman Regular" panose="02020503050405090304" charset="0"/>
                <a:cs typeface="Times New Roman Regular" panose="02020503050405090304" charset="0"/>
                <a:sym typeface="+mn-ea"/>
              </a:rPr>
              <a:t>Environment</a:t>
            </a:r>
            <a:r>
              <a:rPr kumimoji="1" lang="zh-CN" altLang="en-US" sz="2000" dirty="0">
                <a:solidFill>
                  <a:schemeClr val="tx1"/>
                </a:solidFill>
                <a:latin typeface="Times New Roman Regular" panose="02020503050405090304" charset="0"/>
                <a:cs typeface="Times New Roman Regular" panose="02020503050405090304" charset="0"/>
                <a:sym typeface="+mn-ea"/>
              </a:rPr>
              <a:t>, </a:t>
            </a:r>
            <a:r>
              <a:rPr kumimoji="1" lang="zh-CN" altLang="en-US" sz="2000" b="1" i="1" dirty="0">
                <a:solidFill>
                  <a:schemeClr val="tx1"/>
                </a:solidFill>
                <a:latin typeface="Times New Roman Regular" panose="02020503050405090304" charset="0"/>
                <a:cs typeface="Times New Roman Regular" panose="02020503050405090304" charset="0"/>
                <a:sym typeface="+mn-ea"/>
              </a:rPr>
              <a:t>Obstacles</a:t>
            </a:r>
            <a:r>
              <a:rPr kumimoji="1" lang="en-US" altLang="zh-CN" sz="2000" b="1" i="1" dirty="0">
                <a:solidFill>
                  <a:schemeClr val="tx1"/>
                </a:solidFill>
                <a:latin typeface="Times New Roman Regular" panose="02020503050405090304" charset="0"/>
                <a:cs typeface="Times New Roman Regular" panose="02020503050405090304" charset="0"/>
                <a:sym typeface="+mn-ea"/>
              </a:rPr>
              <a:t> </a:t>
            </a:r>
            <a:r>
              <a:rPr kumimoji="1" lang="zh-CN" altLang="en-US" sz="2000" dirty="0">
                <a:solidFill>
                  <a:schemeClr val="tx1"/>
                </a:solidFill>
                <a:latin typeface="Times New Roman Regular" panose="02020503050405090304" charset="0"/>
                <a:cs typeface="Times New Roman Regular" panose="02020503050405090304" charset="0"/>
                <a:sym typeface="+mn-ea"/>
              </a:rPr>
              <a:t>and </a:t>
            </a:r>
            <a:r>
              <a:rPr kumimoji="1" lang="zh-CN" altLang="en-US" sz="2000" b="1" i="1" dirty="0">
                <a:solidFill>
                  <a:schemeClr val="tx1"/>
                </a:solidFill>
                <a:latin typeface="Times New Roman Regular" panose="02020503050405090304" charset="0"/>
                <a:cs typeface="Times New Roman Regular" panose="02020503050405090304" charset="0"/>
                <a:sym typeface="+mn-ea"/>
              </a:rPr>
              <a:t>Vehicle</a:t>
            </a:r>
            <a:r>
              <a:rPr kumimoji="1" lang="zh-CN" altLang="en-US" sz="2000" b="1" dirty="0">
                <a:solidFill>
                  <a:schemeClr val="tx1"/>
                </a:solidFill>
                <a:latin typeface="Times New Roman Regular" panose="02020503050405090304" charset="0"/>
                <a:cs typeface="Times New Roman Regular" panose="02020503050405090304" charset="0"/>
                <a:sym typeface="+mn-ea"/>
              </a:rPr>
              <a:t>s</a:t>
            </a:r>
            <a:r>
              <a:rPr kumimoji="1" lang="en-US" altLang="zh-CN" sz="2000" dirty="0">
                <a:solidFill>
                  <a:schemeClr val="tx1"/>
                </a:solidFill>
                <a:latin typeface="Times New Roman Regular" panose="02020503050405090304" charset="0"/>
                <a:cs typeface="Times New Roman Regular" panose="02020503050405090304" charset="0"/>
                <a:sym typeface="+mn-ea"/>
              </a:rPr>
              <a:t> </a:t>
            </a:r>
            <a:r>
              <a:rPr kumimoji="1" lang="zh-CN" altLang="en-US" sz="2000" dirty="0">
                <a:latin typeface="Times New Roman Regular" panose="02020503050405090304" charset="0"/>
                <a:cs typeface="Times New Roman Regular" panose="02020503050405090304" charset="0"/>
                <a:sym typeface="+mn-ea"/>
              </a:rPr>
              <a:t>components in the crash descriptions for accident reports</a:t>
            </a: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output:</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 </a:t>
            </a:r>
            <a:r>
              <a:rPr lang="en-US" altLang="zh-CN" sz="2000" dirty="0">
                <a:solidFill>
                  <a:schemeClr val="tx1"/>
                </a:solidFill>
                <a:latin typeface="Times New Roman Regular" panose="02020503050405090304" charset="0"/>
                <a:cs typeface="Times New Roman Regular" panose="02020503050405090304" charset="0"/>
              </a:rPr>
              <a:t>correspond to the </a:t>
            </a:r>
            <a:r>
              <a:rPr kumimoji="1" lang="zh-CN" altLang="en-US" sz="2000" b="1" i="1" dirty="0">
                <a:solidFill>
                  <a:schemeClr val="tx1"/>
                </a:solidFill>
                <a:latin typeface="Times New Roman Regular" panose="02020503050405090304" charset="0"/>
                <a:cs typeface="Times New Roman Regular" panose="02020503050405090304" charset="0"/>
                <a:sym typeface="+mn-ea"/>
              </a:rPr>
              <a:t>Diagnosi</a:t>
            </a:r>
            <a:r>
              <a:rPr kumimoji="1" lang="zh-CN" altLang="en-US" sz="2000" b="1" i="1" dirty="0">
                <a:solidFill>
                  <a:schemeClr val="tx1"/>
                </a:solidFill>
                <a:latin typeface="Times New Roman Bold Italic" panose="02020503050405090304" charset="0"/>
                <a:cs typeface="Times New Roman Bold Italic" panose="02020503050405090304" charset="0"/>
                <a:sym typeface="+mn-ea"/>
              </a:rPr>
              <a:t>s</a:t>
            </a:r>
            <a:r>
              <a:rPr kumimoji="1" lang="en-US" altLang="zh-CN" sz="2000" i="1" dirty="0">
                <a:solidFill>
                  <a:schemeClr val="tx1"/>
                </a:solidFill>
                <a:latin typeface="Times New Roman Regular" panose="02020503050405090304" charset="0"/>
                <a:cs typeface="Times New Roman Regular" panose="02020503050405090304" charset="0"/>
                <a:sym typeface="+mn-ea"/>
              </a:rPr>
              <a:t> </a:t>
            </a:r>
            <a:r>
              <a:rPr kumimoji="1" lang="en-US" altLang="zh-CN" sz="2000" dirty="0">
                <a:solidFill>
                  <a:schemeClr val="tx1"/>
                </a:solidFill>
                <a:latin typeface="Times New Roman Regular" panose="02020503050405090304" charset="0"/>
                <a:cs typeface="Times New Roman Regular" panose="02020503050405090304" charset="0"/>
                <a:sym typeface="+mn-ea"/>
              </a:rPr>
              <a:t>components </a:t>
            </a:r>
            <a:r>
              <a:rPr kumimoji="1" lang="zh-CN" altLang="en-US" sz="2000" dirty="0">
                <a:solidFill>
                  <a:schemeClr val="tx1"/>
                </a:solidFill>
                <a:latin typeface="Times New Roman Regular" panose="02020503050405090304" charset="0"/>
                <a:cs typeface="Times New Roman Regular" panose="02020503050405090304" charset="0"/>
                <a:sym typeface="+mn-ea"/>
              </a:rPr>
              <a:t>in the crash descriptions for accident reports</a:t>
            </a:r>
            <a:endParaRPr lang="en-US" altLang="zh-CN" dirty="0">
              <a:solidFill>
                <a:schemeClr val="bg2">
                  <a:lumMod val="50000"/>
                </a:schemeClr>
              </a:solidFill>
              <a:latin typeface="Times New Roman Regular" panose="02020503050405090304" charset="0"/>
              <a:cs typeface="Times New Roman Regular" panose="02020503050405090304" charset="0"/>
            </a:endParaRPr>
          </a:p>
          <a:p>
            <a:pPr indent="457200">
              <a:spcAft>
                <a:spcPts val="600"/>
              </a:spcAft>
            </a:pPr>
            <a:endParaRPr lang="en-US" altLang="zh-CN" dirty="0">
              <a:solidFill>
                <a:schemeClr val="bg2">
                  <a:lumMod val="50000"/>
                </a:schemeClr>
              </a:solidFill>
              <a:latin typeface="Times New Roman Regular" panose="02020503050405090304" charset="0"/>
              <a:cs typeface="Times New Roman Regular" panose="02020503050405090304" charset="0"/>
            </a:endParaRPr>
          </a:p>
        </p:txBody>
      </p:sp>
      <p:pic>
        <p:nvPicPr>
          <p:cNvPr id="11" name="图片 2"/>
          <p:cNvPicPr>
            <a:picLocks noChangeAspect="1"/>
          </p:cNvPicPr>
          <p:nvPr/>
        </p:nvPicPr>
        <p:blipFill>
          <a:blip r:embed="rId1"/>
          <a:stretch>
            <a:fillRect/>
          </a:stretch>
        </p:blipFill>
        <p:spPr>
          <a:xfrm>
            <a:off x="11257280" y="505460"/>
            <a:ext cx="563245" cy="563245"/>
          </a:xfrm>
          <a:prstGeom prst="rect">
            <a:avLst/>
          </a:prstGeom>
          <a:ln>
            <a:noFill/>
          </a:ln>
          <a:effectLst/>
        </p:spPr>
      </p:pic>
      <p:sp>
        <p:nvSpPr>
          <p:cNvPr id="2" name="文本框 1"/>
          <p:cNvSpPr txBox="1"/>
          <p:nvPr/>
        </p:nvSpPr>
        <p:spPr>
          <a:xfrm>
            <a:off x="6132195" y="4655950"/>
            <a:ext cx="4064000" cy="1229995"/>
          </a:xfrm>
          <a:prstGeom prst="rect">
            <a:avLst/>
          </a:prstGeom>
          <a:noFill/>
        </p:spPr>
        <p:txBody>
          <a:bodyPr wrap="square" rtlCol="0">
            <a:noAutofit/>
          </a:bodyPr>
          <a:lstStyle/>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batch size: </a:t>
            </a:r>
            <a:r>
              <a:rPr lang="en-US" altLang="zh-CN" sz="2000" dirty="0">
                <a:solidFill>
                  <a:schemeClr val="tx1"/>
                </a:solidFill>
                <a:latin typeface="Times New Roman Regular" panose="02020503050405090304" charset="0"/>
                <a:cs typeface="Times New Roman Regular" panose="02020503050405090304" charset="0"/>
                <a:sym typeface="+mn-ea"/>
              </a:rPr>
              <a:t>128</a:t>
            </a:r>
            <a:endParaRPr lang="en-US" altLang="zh-CN" sz="2000" dirty="0">
              <a:latin typeface="Times New Roman Regular" panose="02020503050405090304" charset="0"/>
              <a:cs typeface="Times New Roman Regular" panose="02020503050405090304" charset="0"/>
              <a:sym typeface="+mn-ea"/>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epochs: </a:t>
            </a:r>
            <a:r>
              <a:rPr lang="en-US" altLang="zh-CN" sz="2000" dirty="0">
                <a:solidFill>
                  <a:schemeClr val="tx1"/>
                </a:solidFill>
                <a:latin typeface="Times New Roman Regular" panose="02020503050405090304" charset="0"/>
                <a:cs typeface="Times New Roman Regular" panose="02020503050405090304" charset="0"/>
                <a:sym typeface="+mn-ea"/>
              </a:rPr>
              <a:t>4</a:t>
            </a:r>
            <a:endParaRPr lang="en-US" altLang="zh-CN" sz="2000" dirty="0">
              <a:latin typeface="Times New Roman Regular" panose="02020503050405090304" charset="0"/>
              <a:cs typeface="Times New Roman Regular" panose="02020503050405090304" charset="0"/>
              <a:sym typeface="+mn-ea"/>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optimizer: </a:t>
            </a:r>
            <a:r>
              <a:rPr lang="en-US" altLang="zh-CN" sz="2000" dirty="0" err="1">
                <a:solidFill>
                  <a:schemeClr val="tx1"/>
                </a:solidFill>
                <a:latin typeface="Times New Roman Regular" panose="02020503050405090304" charset="0"/>
                <a:cs typeface="Times New Roman Regular" panose="02020503050405090304" charset="0"/>
                <a:sym typeface="+mn-ea"/>
              </a:rPr>
              <a:t>AdamW</a:t>
            </a:r>
            <a:endParaRPr lang="en-US" altLang="zh-CN" sz="2000" dirty="0">
              <a:solidFill>
                <a:schemeClr val="tx1"/>
              </a:solidFill>
              <a:latin typeface="Times New Roman Regular" panose="02020503050405090304" charset="0"/>
              <a:cs typeface="Times New Roman Regular" panose="02020503050405090304" charset="0"/>
            </a:endParaRPr>
          </a:p>
        </p:txBody>
      </p:sp>
      <p:sp>
        <p:nvSpPr>
          <p:cNvPr id="10" name="文本框 9"/>
          <p:cNvSpPr txBox="1"/>
          <p:nvPr/>
        </p:nvSpPr>
        <p:spPr>
          <a:xfrm>
            <a:off x="869950" y="4254755"/>
            <a:ext cx="4064000" cy="1615827"/>
          </a:xfrm>
          <a:prstGeom prst="rect">
            <a:avLst/>
          </a:prstGeom>
          <a:noFill/>
        </p:spPr>
        <p:txBody>
          <a:bodyPr wrap="square" rtlCol="0">
            <a:spAutoFit/>
          </a:bodyPr>
          <a:lstStyle/>
          <a:p>
            <a:pPr lvl="0" indent="0">
              <a:spcAft>
                <a:spcPts val="600"/>
              </a:spcAft>
              <a:buFont typeface="Wingdings" panose="05000000000000000000" charset="0"/>
              <a:buNone/>
            </a:pPr>
            <a:r>
              <a:rPr lang="en-US" altLang="zh-CN" sz="2400" b="1" dirty="0" err="1">
                <a:latin typeface="Times New Roman Bold" panose="02020503050405090304" charset="0"/>
                <a:cs typeface="Times New Roman Bold" panose="02020503050405090304" charset="0"/>
                <a:sym typeface="+mn-ea"/>
              </a:rPr>
              <a:t>LoRA</a:t>
            </a:r>
            <a:r>
              <a:rPr lang="en-US" altLang="zh-CN" sz="2400" b="1" dirty="0">
                <a:latin typeface="Times New Roman Bold" panose="02020503050405090304" charset="0"/>
                <a:cs typeface="Times New Roman Bold" panose="02020503050405090304" charset="0"/>
                <a:sym typeface="+mn-ea"/>
              </a:rPr>
              <a:t> Configuration</a:t>
            </a:r>
            <a:endParaRPr lang="en-US" altLang="zh-CN" sz="2400" b="1" dirty="0">
              <a:latin typeface="Times New Roman Bold" panose="02020503050405090304" charset="0"/>
              <a:cs typeface="Times New Roman Bold" panose="02020503050405090304" charset="0"/>
            </a:endParaRPr>
          </a:p>
          <a:p>
            <a:pPr marL="285750" indent="-285750">
              <a:spcAft>
                <a:spcPts val="600"/>
              </a:spcAft>
              <a:buSzPct val="80000"/>
              <a:buFont typeface="Wingdings" panose="05000000000000000000" charset="0"/>
              <a:buChar char=""/>
            </a:pPr>
            <a:r>
              <a:rPr lang="en-US" altLang="zh-CN" sz="2000" dirty="0" err="1">
                <a:solidFill>
                  <a:schemeClr val="bg2">
                    <a:lumMod val="50000"/>
                  </a:schemeClr>
                </a:solidFill>
                <a:latin typeface="Times New Roman Regular" panose="02020503050405090304" charset="0"/>
                <a:cs typeface="Times New Roman Regular" panose="02020503050405090304" charset="0"/>
                <a:sym typeface="+mn-ea"/>
              </a:rPr>
              <a:t>lora_r</a:t>
            </a: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 </a:t>
            </a:r>
            <a:r>
              <a:rPr lang="en-US" altLang="zh-CN" sz="2000" dirty="0">
                <a:solidFill>
                  <a:schemeClr val="tx1"/>
                </a:solidFill>
                <a:latin typeface="Times New Roman Regular" panose="02020503050405090304" charset="0"/>
                <a:cs typeface="Times New Roman Regular" panose="02020503050405090304" charset="0"/>
                <a:sym typeface="+mn-ea"/>
              </a:rPr>
              <a:t>16</a:t>
            </a:r>
            <a:endParaRPr lang="en-US" altLang="zh-CN" sz="2000" dirty="0">
              <a:latin typeface="Times New Roman Regular" panose="02020503050405090304" charset="0"/>
              <a:cs typeface="Times New Roman Regular" panose="02020503050405090304" charset="0"/>
              <a:sym typeface="+mn-ea"/>
            </a:endParaRPr>
          </a:p>
          <a:p>
            <a:pPr marL="285750" indent="-285750">
              <a:spcAft>
                <a:spcPts val="600"/>
              </a:spcAft>
              <a:buSzPct val="80000"/>
              <a:buFont typeface="Wingdings" panose="05000000000000000000" charset="0"/>
              <a:buChar char=""/>
            </a:pPr>
            <a:r>
              <a:rPr lang="en-US" altLang="zh-CN" sz="2000" dirty="0" err="1">
                <a:solidFill>
                  <a:schemeClr val="bg2">
                    <a:lumMod val="50000"/>
                  </a:schemeClr>
                </a:solidFill>
                <a:latin typeface="Times New Roman Regular" panose="02020503050405090304" charset="0"/>
                <a:cs typeface="Times New Roman Regular" panose="02020503050405090304" charset="0"/>
                <a:sym typeface="+mn-ea"/>
              </a:rPr>
              <a:t>lora_alpha</a:t>
            </a: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 </a:t>
            </a:r>
            <a:r>
              <a:rPr lang="en-US" altLang="zh-CN" sz="2000" dirty="0">
                <a:solidFill>
                  <a:schemeClr val="tx1"/>
                </a:solidFill>
                <a:latin typeface="Times New Roman Regular" panose="02020503050405090304" charset="0"/>
                <a:cs typeface="Times New Roman Regular" panose="02020503050405090304" charset="0"/>
                <a:sym typeface="+mn-ea"/>
              </a:rPr>
              <a:t>32</a:t>
            </a:r>
            <a:endParaRPr lang="en-US" altLang="zh-CN" sz="2000" dirty="0">
              <a:latin typeface="Times New Roman Regular" panose="02020503050405090304" charset="0"/>
              <a:cs typeface="Times New Roman Regular" panose="02020503050405090304" charset="0"/>
              <a:sym typeface="+mn-ea"/>
            </a:endParaRPr>
          </a:p>
          <a:p>
            <a:pPr marL="285750"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learning rate: </a:t>
            </a:r>
            <a:r>
              <a:rPr lang="en-US" altLang="zh-CN" sz="2000" dirty="0">
                <a:solidFill>
                  <a:schemeClr val="tx1"/>
                </a:solidFill>
                <a:latin typeface="Times New Roman Regular" panose="02020503050405090304" charset="0"/>
                <a:cs typeface="Times New Roman Regular" panose="02020503050405090304" charset="0"/>
                <a:sym typeface="+mn-ea"/>
              </a:rPr>
              <a:t>3e</a:t>
            </a:r>
            <a:r>
              <a:rPr lang="en-US" altLang="zh-CN" sz="2000" baseline="30000" dirty="0">
                <a:solidFill>
                  <a:schemeClr val="tx1"/>
                </a:solidFill>
                <a:latin typeface="Times New Roman Regular" panose="02020503050405090304" charset="0"/>
                <a:cs typeface="Times New Roman Regular" panose="02020503050405090304" charset="0"/>
                <a:sym typeface="+mn-ea"/>
              </a:rPr>
              <a:t>-4</a:t>
            </a:r>
            <a:endParaRPr lang="en-US" altLang="zh-CN" sz="2000" baseline="30000" dirty="0">
              <a:solidFill>
                <a:schemeClr val="tx1"/>
              </a:solidFill>
              <a:latin typeface="Times New Roman Regular" panose="02020503050405090304" charset="0"/>
              <a:cs typeface="Times New Roman Regular" panose="0202050305040509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grpSp>
        <p:nvGrpSpPr>
          <p:cNvPr id="15" name="组合 14"/>
          <p:cNvGrpSpPr/>
          <p:nvPr/>
        </p:nvGrpSpPr>
        <p:grpSpPr>
          <a:xfrm>
            <a:off x="979235" y="1523225"/>
            <a:ext cx="9972675" cy="4587240"/>
            <a:chOff x="223" y="1140"/>
            <a:chExt cx="18168" cy="9201"/>
          </a:xfrm>
        </p:grpSpPr>
        <p:grpSp>
          <p:nvGrpSpPr>
            <p:cNvPr id="21" name="组合 20"/>
            <p:cNvGrpSpPr/>
            <p:nvPr/>
          </p:nvGrpSpPr>
          <p:grpSpPr>
            <a:xfrm>
              <a:off x="223" y="1140"/>
              <a:ext cx="18167" cy="9201"/>
              <a:chOff x="-19" y="1626"/>
              <a:chExt cx="18167" cy="9201"/>
            </a:xfrm>
          </p:grpSpPr>
          <p:grpSp>
            <p:nvGrpSpPr>
              <p:cNvPr id="23" name="组合 22"/>
              <p:cNvGrpSpPr/>
              <p:nvPr/>
            </p:nvGrpSpPr>
            <p:grpSpPr>
              <a:xfrm>
                <a:off x="-19" y="1626"/>
                <a:ext cx="18167" cy="9201"/>
                <a:chOff x="-19" y="1626"/>
                <a:chExt cx="18167" cy="9201"/>
              </a:xfrm>
            </p:grpSpPr>
            <p:sp>
              <p:nvSpPr>
                <p:cNvPr id="30" name="矩形 29"/>
                <p:cNvSpPr/>
                <p:nvPr>
                  <p:custDataLst>
                    <p:tags r:id="rId1"/>
                  </p:custDataLst>
                </p:nvPr>
              </p:nvSpPr>
              <p:spPr>
                <a:xfrm>
                  <a:off x="419" y="1626"/>
                  <a:ext cx="17729" cy="7359"/>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sp>
              <p:nvSpPr>
                <p:cNvPr id="31" name="矩形 30"/>
                <p:cNvSpPr/>
                <p:nvPr/>
              </p:nvSpPr>
              <p:spPr>
                <a:xfrm>
                  <a:off x="-19" y="4328"/>
                  <a:ext cx="9066" cy="649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grpSp>
          <p:cxnSp>
            <p:nvCxnSpPr>
              <p:cNvPr id="34" name="直接连接符 33"/>
              <p:cNvCxnSpPr/>
              <p:nvPr/>
            </p:nvCxnSpPr>
            <p:spPr>
              <a:xfrm>
                <a:off x="398" y="4340"/>
                <a:ext cx="8649" cy="0"/>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grpSp>
        <p:cxnSp>
          <p:nvCxnSpPr>
            <p:cNvPr id="35" name="直接连接符 34"/>
            <p:cNvCxnSpPr/>
            <p:nvPr/>
          </p:nvCxnSpPr>
          <p:spPr>
            <a:xfrm>
              <a:off x="9293" y="3824"/>
              <a:ext cx="0" cy="4675"/>
            </a:xfrm>
            <a:prstGeom prst="line">
              <a:avLst/>
            </a:prstGeom>
            <a:ln w="28575">
              <a:solidFill>
                <a:srgbClr val="C00000"/>
              </a:solidFill>
            </a:ln>
          </p:spPr>
          <p:style>
            <a:lnRef idx="2">
              <a:schemeClr val="accent1"/>
            </a:lnRef>
            <a:fillRef idx="0">
              <a:srgbClr val="FFFFFF"/>
            </a:fillRef>
            <a:effectRef idx="0">
              <a:srgbClr val="FFFFFF"/>
            </a:effectRef>
            <a:fontRef idx="minor">
              <a:schemeClr val="tx1"/>
            </a:fontRef>
          </p:style>
        </p:cxnSp>
        <p:sp>
          <p:nvSpPr>
            <p:cNvPr id="36" name="矩形 35"/>
            <p:cNvSpPr/>
            <p:nvPr/>
          </p:nvSpPr>
          <p:spPr>
            <a:xfrm>
              <a:off x="665" y="4789"/>
              <a:ext cx="8164" cy="5380"/>
            </a:xfrm>
            <a:prstGeom prst="rect">
              <a:avLst/>
            </a:prstGeom>
            <a:noFill/>
            <a:ln w="28575" cmpd="sng">
              <a:solidFill>
                <a:schemeClr val="accent1">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sp>
          <p:nvSpPr>
            <p:cNvPr id="37" name="矩形 36"/>
            <p:cNvSpPr/>
            <p:nvPr>
              <p:custDataLst>
                <p:tags r:id="rId2"/>
              </p:custDataLst>
            </p:nvPr>
          </p:nvSpPr>
          <p:spPr>
            <a:xfrm>
              <a:off x="3850" y="7989"/>
              <a:ext cx="4573" cy="1757"/>
            </a:xfrm>
            <a:prstGeom prst="rect">
              <a:avLst/>
            </a:prstGeom>
            <a:solidFill>
              <a:schemeClr val="accent6">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Autonomous</a:t>
              </a:r>
              <a:r>
                <a:rPr kumimoji="1" lang="zh-CN" altLang="en-US" sz="2000" b="1" dirty="0">
                  <a:solidFill>
                    <a:schemeClr val="tx1"/>
                  </a:solidFill>
                  <a:latin typeface="Times New Roman Regular" panose="02020503050405090304" charset="0"/>
                  <a:cs typeface="Times New Roman Regular" panose="02020503050405090304" charset="0"/>
                  <a:sym typeface="+mn-ea"/>
                </a:rPr>
                <a:t> </a:t>
              </a:r>
              <a:r>
                <a:rPr kumimoji="1" lang="en-US" altLang="zh-CN" sz="2000" b="1" dirty="0">
                  <a:solidFill>
                    <a:schemeClr val="tx1"/>
                  </a:solidFill>
                  <a:latin typeface="Times New Roman Regular" panose="02020503050405090304" charset="0"/>
                  <a:cs typeface="Times New Roman Regular" panose="02020503050405090304" charset="0"/>
                  <a:sym typeface="+mn-ea"/>
                </a:rPr>
                <a:t>Driving</a:t>
              </a:r>
              <a:r>
                <a:rPr kumimoji="1" lang="zh-CN" altLang="en-US" sz="2000" b="1" dirty="0">
                  <a:solidFill>
                    <a:schemeClr val="tx1"/>
                  </a:solidFill>
                  <a:latin typeface="Times New Roman Regular" panose="02020503050405090304" charset="0"/>
                  <a:cs typeface="Times New Roman Regular" panose="02020503050405090304" charset="0"/>
                  <a:sym typeface="+mn-ea"/>
                </a:rPr>
                <a:t> </a:t>
              </a:r>
              <a:r>
                <a:rPr kumimoji="1" lang="en-US" altLang="zh-CN" sz="2000" b="1" dirty="0">
                  <a:solidFill>
                    <a:schemeClr val="tx1"/>
                  </a:solidFill>
                  <a:latin typeface="Times New Roman Regular" panose="02020503050405090304" charset="0"/>
                  <a:cs typeface="Times New Roman Regular" panose="02020503050405090304" charset="0"/>
                  <a:sym typeface="+mn-ea"/>
                </a:rPr>
                <a:t>System</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sp>
          <p:nvSpPr>
            <p:cNvPr id="40" name="矩形 39"/>
            <p:cNvSpPr/>
            <p:nvPr>
              <p:custDataLst>
                <p:tags r:id="rId3"/>
              </p:custDataLst>
            </p:nvPr>
          </p:nvSpPr>
          <p:spPr>
            <a:xfrm>
              <a:off x="1155" y="5287"/>
              <a:ext cx="1757" cy="4459"/>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000" b="1" dirty="0">
                  <a:solidFill>
                    <a:schemeClr val="tx1"/>
                  </a:solidFill>
                  <a:latin typeface="Times New Roman Bold" panose="02020503050405090304" charset="0"/>
                  <a:cs typeface="Times New Roman Bold" panose="02020503050405090304" charset="0"/>
                </a:rPr>
                <a:t>Test</a:t>
              </a:r>
              <a:r>
                <a:rPr kumimoji="1" lang="zh-CN" altLang="en-US" sz="2000" b="1" dirty="0">
                  <a:solidFill>
                    <a:schemeClr val="tx1"/>
                  </a:solidFill>
                  <a:latin typeface="Times New Roman Bold" panose="02020503050405090304" charset="0"/>
                  <a:cs typeface="Times New Roman Bold" panose="02020503050405090304" charset="0"/>
                </a:rPr>
                <a:t> </a:t>
              </a:r>
              <a:r>
                <a:rPr kumimoji="1" lang="en-US" altLang="zh-CN" sz="2000" b="1" dirty="0">
                  <a:solidFill>
                    <a:schemeClr val="tx1"/>
                  </a:solidFill>
                  <a:latin typeface="Times New Roman Bold" panose="02020503050405090304" charset="0"/>
                  <a:cs typeface="Times New Roman Bold" panose="02020503050405090304" charset="0"/>
                </a:rPr>
                <a:t>Case</a:t>
              </a:r>
              <a:endParaRPr kumimoji="1" lang="en-US" altLang="zh-CN" sz="2000" b="1" dirty="0">
                <a:solidFill>
                  <a:schemeClr val="tx1"/>
                </a:solidFill>
                <a:latin typeface="Times New Roman Bold" panose="02020503050405090304" charset="0"/>
                <a:cs typeface="Times New Roman Bold" panose="02020503050405090304" charset="0"/>
              </a:endParaRPr>
            </a:p>
            <a:p>
              <a:pPr algn="ctr"/>
              <a:r>
                <a:rPr kumimoji="1" lang="en-US" altLang="zh-CN" sz="2000" b="1" dirty="0">
                  <a:solidFill>
                    <a:schemeClr val="tx1"/>
                  </a:solidFill>
                  <a:latin typeface="Times New Roman Bold" panose="02020503050405090304" charset="0"/>
                  <a:cs typeface="Times New Roman Bold" panose="02020503050405090304" charset="0"/>
                </a:rPr>
                <a:t>Generation</a:t>
              </a:r>
              <a:endParaRPr kumimoji="1" lang="en-US" altLang="zh-CN" sz="2000" b="1" dirty="0">
                <a:solidFill>
                  <a:schemeClr val="tx1"/>
                </a:solidFill>
                <a:latin typeface="Times New Roman Bold" panose="02020503050405090304" charset="0"/>
                <a:cs typeface="Times New Roman Bold" panose="02020503050405090304" charset="0"/>
              </a:endParaRPr>
            </a:p>
            <a:p>
              <a:pPr algn="ctr"/>
              <a:r>
                <a:rPr kumimoji="1" lang="en-US" altLang="zh-CN" sz="2000" b="1" dirty="0">
                  <a:solidFill>
                    <a:schemeClr val="tx1"/>
                  </a:solidFill>
                  <a:latin typeface="Times New Roman Bold" panose="02020503050405090304" charset="0"/>
                  <a:cs typeface="Times New Roman Bold" panose="02020503050405090304" charset="0"/>
                </a:rPr>
                <a:t>Method</a:t>
              </a:r>
              <a:endParaRPr kumimoji="1" lang="en-US" altLang="zh-CN" sz="2000" b="1" dirty="0">
                <a:solidFill>
                  <a:schemeClr val="tx1"/>
                </a:solidFill>
                <a:latin typeface="Times New Roman Bold" panose="02020503050405090304" charset="0"/>
                <a:cs typeface="Times New Roman Bold" panose="02020503050405090304" charset="0"/>
              </a:endParaRPr>
            </a:p>
          </p:txBody>
        </p:sp>
        <p:sp>
          <p:nvSpPr>
            <p:cNvPr id="44" name="矩形 43"/>
            <p:cNvSpPr/>
            <p:nvPr>
              <p:custDataLst>
                <p:tags r:id="rId4"/>
              </p:custDataLst>
            </p:nvPr>
          </p:nvSpPr>
          <p:spPr>
            <a:xfrm>
              <a:off x="3850" y="5277"/>
              <a:ext cx="4573" cy="1757"/>
            </a:xfrm>
            <a:prstGeom prst="rect">
              <a:avLst/>
            </a:prstGeom>
            <a:solidFill>
              <a:schemeClr val="accent4">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Graphical</a:t>
              </a:r>
              <a:r>
                <a:rPr kumimoji="1" lang="zh-CN" altLang="en-US" sz="2000" b="1" dirty="0">
                  <a:solidFill>
                    <a:schemeClr val="tx1"/>
                  </a:solidFill>
                  <a:latin typeface="Times New Roman Regular" panose="02020503050405090304" charset="0"/>
                  <a:cs typeface="Times New Roman Regular" panose="02020503050405090304" charset="0"/>
                  <a:sym typeface="+mn-ea"/>
                </a:rPr>
                <a:t> </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Simulator</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grpSp>
          <p:nvGrpSpPr>
            <p:cNvPr id="48" name="组合 47"/>
            <p:cNvGrpSpPr/>
            <p:nvPr/>
          </p:nvGrpSpPr>
          <p:grpSpPr>
            <a:xfrm rot="5400000">
              <a:off x="5820" y="7096"/>
              <a:ext cx="655" cy="836"/>
              <a:chOff x="4341738" y="6194738"/>
              <a:chExt cx="410566" cy="553792"/>
            </a:xfrm>
            <a:solidFill>
              <a:schemeClr val="tx2">
                <a:lumMod val="20000"/>
                <a:lumOff val="80000"/>
              </a:schemeClr>
            </a:solidFill>
          </p:grpSpPr>
          <p:sp>
            <p:nvSpPr>
              <p:cNvPr id="49" name="右箭头 48"/>
              <p:cNvSpPr/>
              <p:nvPr>
                <p:custDataLst>
                  <p:tags r:id="rId5"/>
                </p:custDataLst>
              </p:nvPr>
            </p:nvSpPr>
            <p:spPr>
              <a:xfrm>
                <a:off x="4365938" y="6194738"/>
                <a:ext cx="386366" cy="296214"/>
              </a:xfrm>
              <a:prstGeom prst="rightArrow">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tx1"/>
                  </a:solidFill>
                  <a:latin typeface="Times New Roman Regular" panose="02020503050405090304" charset="0"/>
                  <a:cs typeface="Times New Roman Regular" panose="02020503050405090304" charset="0"/>
                </a:endParaRPr>
              </a:p>
            </p:txBody>
          </p:sp>
          <p:sp>
            <p:nvSpPr>
              <p:cNvPr id="50" name="右箭头 49"/>
              <p:cNvSpPr/>
              <p:nvPr>
                <p:custDataLst>
                  <p:tags r:id="rId6"/>
                </p:custDataLst>
              </p:nvPr>
            </p:nvSpPr>
            <p:spPr>
              <a:xfrm rot="10800000">
                <a:off x="4341738" y="6452316"/>
                <a:ext cx="386366" cy="296214"/>
              </a:xfrm>
              <a:prstGeom prst="rightArrow">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tx1"/>
                  </a:solidFill>
                  <a:latin typeface="Times New Roman Regular" panose="02020503050405090304" charset="0"/>
                  <a:cs typeface="Times New Roman Regular" panose="02020503050405090304" charset="0"/>
                </a:endParaRPr>
              </a:p>
            </p:txBody>
          </p:sp>
        </p:grpSp>
        <p:sp>
          <p:nvSpPr>
            <p:cNvPr id="51" name="矩形 50"/>
            <p:cNvSpPr/>
            <p:nvPr>
              <p:custDataLst>
                <p:tags r:id="rId7"/>
              </p:custDataLst>
            </p:nvPr>
          </p:nvSpPr>
          <p:spPr>
            <a:xfrm>
              <a:off x="9736" y="1602"/>
              <a:ext cx="4149" cy="1266"/>
            </a:xfrm>
            <a:prstGeom prst="rect">
              <a:avLst/>
            </a:prstGeom>
            <a:solidFill>
              <a:schemeClr val="accent1">
                <a:lumMod val="40000"/>
                <a:lumOff val="60000"/>
              </a:schemeClr>
            </a:solidFill>
          </p:spPr>
          <p:style>
            <a:lnRef idx="2">
              <a:schemeClr val="accent1"/>
            </a:lnRef>
            <a:fillRef idx="0">
              <a:srgbClr val="FFFFFF"/>
            </a:fillRef>
            <a:effectRef idx="0">
              <a:srgbClr val="FFFFFF"/>
            </a:effectRef>
            <a:fontRef idx="minor">
              <a:schemeClr val="dk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Road Parser</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sp>
          <p:nvSpPr>
            <p:cNvPr id="52" name="矩形 51"/>
            <p:cNvSpPr/>
            <p:nvPr>
              <p:custDataLst>
                <p:tags r:id="rId8"/>
              </p:custDataLst>
            </p:nvPr>
          </p:nvSpPr>
          <p:spPr>
            <a:xfrm>
              <a:off x="9729" y="5061"/>
              <a:ext cx="4168" cy="1242"/>
            </a:xfrm>
            <a:prstGeom prst="rect">
              <a:avLst/>
            </a:prstGeom>
            <a:solidFill>
              <a:schemeClr val="accent1">
                <a:lumMod val="40000"/>
                <a:lumOff val="60000"/>
              </a:schemeClr>
            </a:solidFill>
          </p:spPr>
          <p:style>
            <a:lnRef idx="2">
              <a:schemeClr val="accent1"/>
            </a:lnRef>
            <a:fillRef idx="0">
              <a:srgbClr val="FFFFFF"/>
            </a:fillRef>
            <a:effectRef idx="0">
              <a:srgbClr val="FFFFFF"/>
            </a:effectRef>
            <a:fontRef idx="minor">
              <a:schemeClr val="dk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rPr>
                <a:t>Vehicle Analyzer</a:t>
              </a:r>
              <a:endParaRPr kumimoji="1" lang="en-US" altLang="zh-CN" sz="2000" b="1" dirty="0">
                <a:solidFill>
                  <a:schemeClr val="tx1"/>
                </a:solidFill>
                <a:latin typeface="Times New Roman Regular" panose="02020503050405090304" charset="0"/>
                <a:cs typeface="Times New Roman Regular" panose="02020503050405090304" charset="0"/>
              </a:endParaRPr>
            </a:p>
          </p:txBody>
        </p:sp>
        <p:sp>
          <p:nvSpPr>
            <p:cNvPr id="53" name="矩形 52"/>
            <p:cNvSpPr/>
            <p:nvPr>
              <p:custDataLst>
                <p:tags r:id="rId9"/>
              </p:custDataLst>
            </p:nvPr>
          </p:nvSpPr>
          <p:spPr>
            <a:xfrm>
              <a:off x="9735" y="3335"/>
              <a:ext cx="4156" cy="1261"/>
            </a:xfrm>
            <a:prstGeom prst="rect">
              <a:avLst/>
            </a:prstGeom>
            <a:solidFill>
              <a:schemeClr val="accent1">
                <a:lumMod val="40000"/>
                <a:lumOff val="60000"/>
              </a:schemeClr>
            </a:solidFill>
          </p:spPr>
          <p:style>
            <a:lnRef idx="2">
              <a:schemeClr val="accent1"/>
            </a:lnRef>
            <a:fillRef idx="0">
              <a:srgbClr val="FFFFFF"/>
            </a:fillRef>
            <a:effectRef idx="0">
              <a:srgbClr val="FFFFFF"/>
            </a:effectRef>
            <a:fontRef idx="minor">
              <a:schemeClr val="dk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Environment and Obstacle Parser</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sp>
          <p:nvSpPr>
            <p:cNvPr id="54" name="矩形 53"/>
            <p:cNvSpPr/>
            <p:nvPr>
              <p:custDataLst>
                <p:tags r:id="rId10"/>
              </p:custDataLst>
            </p:nvPr>
          </p:nvSpPr>
          <p:spPr>
            <a:xfrm>
              <a:off x="9731" y="6768"/>
              <a:ext cx="4164" cy="1300"/>
            </a:xfrm>
            <a:prstGeom prst="rect">
              <a:avLst/>
            </a:prstGeom>
            <a:solidFill>
              <a:schemeClr val="accent1">
                <a:lumMod val="40000"/>
                <a:lumOff val="60000"/>
              </a:schemeClr>
            </a:solidFill>
          </p:spPr>
          <p:style>
            <a:lnRef idx="2">
              <a:schemeClr val="accent1"/>
            </a:lnRef>
            <a:fillRef idx="0">
              <a:srgbClr val="FFFFFF"/>
            </a:fillRef>
            <a:effectRef idx="0">
              <a:srgbClr val="FFFFFF"/>
            </a:effectRef>
            <a:fontRef idx="minor">
              <a:schemeClr val="dk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rPr>
                <a:t>Description Generator</a:t>
              </a:r>
              <a:endParaRPr kumimoji="1" lang="en-US" altLang="zh-CN" sz="2000" b="1" dirty="0">
                <a:solidFill>
                  <a:schemeClr val="tx1"/>
                </a:solidFill>
                <a:latin typeface="Times New Roman Regular" panose="02020503050405090304" charset="0"/>
                <a:cs typeface="Times New Roman Regular" panose="02020503050405090304" charset="0"/>
              </a:endParaRPr>
            </a:p>
          </p:txBody>
        </p:sp>
        <p:sp>
          <p:nvSpPr>
            <p:cNvPr id="55" name="矩形 54"/>
            <p:cNvSpPr/>
            <p:nvPr>
              <p:custDataLst>
                <p:tags r:id="rId11"/>
              </p:custDataLst>
            </p:nvPr>
          </p:nvSpPr>
          <p:spPr>
            <a:xfrm>
              <a:off x="1155" y="1603"/>
              <a:ext cx="7267" cy="1757"/>
            </a:xfrm>
            <a:prstGeom prst="rect">
              <a:avLst/>
            </a:prstGeom>
            <a:solidFill>
              <a:schemeClr val="bg1">
                <a:lumMod val="50000"/>
                <a:alpha val="60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Violation Detector</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sp>
          <p:nvSpPr>
            <p:cNvPr id="56" name="右箭头 55"/>
            <p:cNvSpPr/>
            <p:nvPr>
              <p:custDataLst>
                <p:tags r:id="rId12"/>
              </p:custDataLst>
            </p:nvPr>
          </p:nvSpPr>
          <p:spPr>
            <a:xfrm>
              <a:off x="8791" y="2004"/>
              <a:ext cx="583" cy="47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tx1"/>
                </a:solidFill>
                <a:latin typeface="Times New Roman Regular" panose="02020503050405090304" charset="0"/>
                <a:cs typeface="Times New Roman Regular" panose="02020503050405090304" charset="0"/>
              </a:endParaRPr>
            </a:p>
          </p:txBody>
        </p:sp>
        <p:sp>
          <p:nvSpPr>
            <p:cNvPr id="57" name="矩形 56"/>
            <p:cNvSpPr/>
            <p:nvPr>
              <p:custDataLst>
                <p:tags r:id="rId13"/>
              </p:custDataLst>
            </p:nvPr>
          </p:nvSpPr>
          <p:spPr>
            <a:xfrm>
              <a:off x="14408" y="1600"/>
              <a:ext cx="3572" cy="6459"/>
            </a:xfrm>
            <a:prstGeom prst="rect">
              <a:avLst/>
            </a:prstGeom>
            <a:solidFill>
              <a:schemeClr val="accent1">
                <a:lumMod val="40000"/>
                <a:lumOff val="60000"/>
              </a:schemeClr>
            </a:solidFill>
          </p:spPr>
          <p:style>
            <a:lnRef idx="2">
              <a:schemeClr val="accent1"/>
            </a:lnRef>
            <a:fillRef idx="0">
              <a:srgbClr val="FFFFFF"/>
            </a:fillRef>
            <a:effectRef idx="0">
              <a:srgbClr val="FFFFFF"/>
            </a:effectRef>
            <a:fontRef idx="minor">
              <a:schemeClr val="dk1"/>
            </a:fontRef>
          </p:style>
          <p:txBody>
            <a:bodyPr rtlCol="0" anchor="ctr"/>
            <a:lstStyle/>
            <a:p>
              <a:pPr algn="ctr"/>
              <a:endParaRPr kumimoji="1" lang="zh-CN" altLang="en-US" sz="1600" b="1" dirty="0">
                <a:solidFill>
                  <a:schemeClr val="tx1"/>
                </a:solidFill>
                <a:latin typeface="Times New Roman Regular" panose="02020503050405090304" charset="0"/>
                <a:cs typeface="Times New Roman Regular" panose="02020503050405090304" charset="0"/>
              </a:endParaRPr>
            </a:p>
          </p:txBody>
        </p:sp>
        <p:sp>
          <p:nvSpPr>
            <p:cNvPr id="58" name="文本框 57"/>
            <p:cNvSpPr txBox="1"/>
            <p:nvPr>
              <p:custDataLst>
                <p:tags r:id="rId14"/>
              </p:custDataLst>
            </p:nvPr>
          </p:nvSpPr>
          <p:spPr>
            <a:xfrm>
              <a:off x="14405" y="1620"/>
              <a:ext cx="3571" cy="800"/>
            </a:xfrm>
            <a:prstGeom prst="rect">
              <a:avLst/>
            </a:prstGeom>
            <a:noFill/>
          </p:spPr>
          <p:txBody>
            <a:bodyPr wrap="square" rtlCol="0">
              <a:spAutoFit/>
            </a:bodyPr>
            <a:lstStyle/>
            <a:p>
              <a:pPr algn="ctr"/>
              <a:r>
                <a:rPr kumimoji="1" lang="en-US" altLang="zh-CN" sz="2000" b="1" dirty="0">
                  <a:solidFill>
                    <a:schemeClr val="tx1"/>
                  </a:solidFill>
                  <a:latin typeface="Times New Roman Regular" panose="02020503050405090304" charset="0"/>
                  <a:cs typeface="Times New Roman Regular" panose="02020503050405090304" charset="0"/>
                </a:rPr>
                <a:t>Rule</a:t>
              </a:r>
              <a:r>
                <a:rPr kumimoji="1" lang="en-US" altLang="zh-CN" sz="2000" b="1" dirty="0">
                  <a:latin typeface="Times New Roman Regular" panose="02020503050405090304" charset="0"/>
                  <a:cs typeface="Times New Roman Regular" panose="02020503050405090304" charset="0"/>
                </a:rPr>
                <a:t> </a:t>
              </a:r>
              <a:r>
                <a:rPr kumimoji="1" lang="en-US" altLang="zh-CN" sz="2000" b="1" dirty="0">
                  <a:solidFill>
                    <a:schemeClr val="tx1"/>
                  </a:solidFill>
                  <a:latin typeface="Times New Roman Regular" panose="02020503050405090304" charset="0"/>
                  <a:cs typeface="Times New Roman Regular" panose="02020503050405090304" charset="0"/>
                </a:rPr>
                <a:t>Checker</a:t>
              </a:r>
              <a:endParaRPr kumimoji="1" lang="en-US" altLang="zh-CN" sz="2000" b="1" dirty="0">
                <a:solidFill>
                  <a:schemeClr val="tx1"/>
                </a:solidFill>
                <a:latin typeface="Times New Roman Regular" panose="02020503050405090304" charset="0"/>
                <a:cs typeface="Times New Roman Regular" panose="02020503050405090304" charset="0"/>
              </a:endParaRPr>
            </a:p>
          </p:txBody>
        </p:sp>
        <p:sp>
          <p:nvSpPr>
            <p:cNvPr id="59" name="矩形 58"/>
            <p:cNvSpPr/>
            <p:nvPr>
              <p:custDataLst>
                <p:tags r:id="rId15"/>
              </p:custDataLst>
            </p:nvPr>
          </p:nvSpPr>
          <p:spPr>
            <a:xfrm>
              <a:off x="14689" y="2438"/>
              <a:ext cx="3055" cy="874"/>
            </a:xfrm>
            <a:prstGeom prst="rect">
              <a:avLst/>
            </a:prstGeom>
            <a:solidFill>
              <a:schemeClr val="accent1">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chemeClr val="tx1"/>
                  </a:solidFill>
                  <a:latin typeface="Times New Roman Regular" panose="02020503050405090304" charset="0"/>
                  <a:cs typeface="Times New Roman Regular" panose="02020503050405090304" charset="0"/>
                </a:rPr>
                <a:t>Running</a:t>
              </a:r>
              <a:r>
                <a:rPr kumimoji="1" lang="zh-CN" altLang="en-US" sz="1400" b="1" dirty="0">
                  <a:solidFill>
                    <a:schemeClr val="tx1"/>
                  </a:solidFill>
                  <a:latin typeface="Times New Roman Regular" panose="02020503050405090304" charset="0"/>
                  <a:cs typeface="Times New Roman Regular" panose="02020503050405090304" charset="0"/>
                </a:rPr>
                <a:t> </a:t>
              </a:r>
              <a:r>
                <a:rPr kumimoji="1" lang="en-US" altLang="zh-CN" sz="1400" b="1" dirty="0">
                  <a:solidFill>
                    <a:schemeClr val="tx1"/>
                  </a:solidFill>
                  <a:latin typeface="Times New Roman Regular" panose="02020503050405090304" charset="0"/>
                  <a:cs typeface="Times New Roman Regular" panose="02020503050405090304" charset="0"/>
                </a:rPr>
                <a:t>Red Light Detection</a:t>
              </a:r>
              <a:endParaRPr kumimoji="1" lang="en-US" altLang="zh-CN" sz="1400" b="1" dirty="0">
                <a:solidFill>
                  <a:schemeClr val="tx1"/>
                </a:solidFill>
                <a:latin typeface="Times New Roman Regular" panose="02020503050405090304" charset="0"/>
                <a:cs typeface="Times New Roman Regular" panose="02020503050405090304" charset="0"/>
              </a:endParaRPr>
            </a:p>
          </p:txBody>
        </p:sp>
        <p:sp>
          <p:nvSpPr>
            <p:cNvPr id="60" name="矩形 59"/>
            <p:cNvSpPr/>
            <p:nvPr>
              <p:custDataLst>
                <p:tags r:id="rId16"/>
              </p:custDataLst>
            </p:nvPr>
          </p:nvSpPr>
          <p:spPr>
            <a:xfrm>
              <a:off x="14689" y="3570"/>
              <a:ext cx="3055" cy="874"/>
            </a:xfrm>
            <a:prstGeom prst="rect">
              <a:avLst/>
            </a:prstGeom>
            <a:solidFill>
              <a:schemeClr val="accent1">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chemeClr val="tx1"/>
                  </a:solidFill>
                  <a:latin typeface="Times New Roman Regular" panose="02020503050405090304" charset="0"/>
                  <a:cs typeface="Times New Roman Regular" panose="02020503050405090304" charset="0"/>
                </a:rPr>
                <a:t>Hard Acceleration/ Braking Detection</a:t>
              </a:r>
              <a:endParaRPr kumimoji="1" lang="en-US" altLang="zh-CN" sz="1400" b="1" dirty="0">
                <a:solidFill>
                  <a:schemeClr val="tx1"/>
                </a:solidFill>
                <a:latin typeface="Times New Roman Regular" panose="02020503050405090304" charset="0"/>
                <a:cs typeface="Times New Roman Regular" panose="02020503050405090304" charset="0"/>
              </a:endParaRPr>
            </a:p>
          </p:txBody>
        </p:sp>
        <p:sp>
          <p:nvSpPr>
            <p:cNvPr id="61" name="矩形 60"/>
            <p:cNvSpPr/>
            <p:nvPr>
              <p:custDataLst>
                <p:tags r:id="rId17"/>
              </p:custDataLst>
            </p:nvPr>
          </p:nvSpPr>
          <p:spPr>
            <a:xfrm>
              <a:off x="14689" y="4703"/>
              <a:ext cx="3055" cy="873"/>
            </a:xfrm>
            <a:prstGeom prst="rect">
              <a:avLst/>
            </a:prstGeom>
            <a:solidFill>
              <a:schemeClr val="accent1">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zh-CN" sz="1400" b="1" i="0" u="none" strike="noStrike" dirty="0">
                  <a:solidFill>
                    <a:schemeClr val="tx1"/>
                  </a:solidFill>
                  <a:effectLst/>
                  <a:latin typeface="Times New Roman Regular" panose="02020503050405090304" charset="0"/>
                  <a:cs typeface="Times New Roman Regular" panose="02020503050405090304" charset="0"/>
                </a:rPr>
                <a:t>Solid Lane Crossing</a:t>
              </a:r>
              <a:r>
                <a:rPr lang="zh-CN" altLang="en-US" sz="1400" b="1" i="0" u="none" strike="noStrike" dirty="0">
                  <a:solidFill>
                    <a:schemeClr val="tx1"/>
                  </a:solidFill>
                  <a:effectLst/>
                  <a:latin typeface="Times New Roman Regular" panose="02020503050405090304" charset="0"/>
                  <a:cs typeface="Times New Roman Regular" panose="02020503050405090304" charset="0"/>
                </a:rPr>
                <a:t> </a:t>
              </a:r>
              <a:r>
                <a:rPr kumimoji="1" lang="en-US" altLang="zh-CN" sz="1400" b="1" dirty="0">
                  <a:solidFill>
                    <a:schemeClr val="tx1"/>
                  </a:solidFill>
                  <a:latin typeface="Times New Roman Regular" panose="02020503050405090304" charset="0"/>
                  <a:cs typeface="Times New Roman Regular" panose="02020503050405090304" charset="0"/>
                </a:rPr>
                <a:t>Detection</a:t>
              </a:r>
              <a:endParaRPr kumimoji="1" lang="en-US" altLang="zh-CN" sz="1400" b="1" dirty="0">
                <a:solidFill>
                  <a:schemeClr val="tx1"/>
                </a:solidFill>
                <a:latin typeface="Times New Roman Regular" panose="02020503050405090304" charset="0"/>
                <a:cs typeface="Times New Roman Regular" panose="02020503050405090304" charset="0"/>
              </a:endParaRPr>
            </a:p>
          </p:txBody>
        </p:sp>
        <p:sp>
          <p:nvSpPr>
            <p:cNvPr id="62" name="矩形 61"/>
            <p:cNvSpPr/>
            <p:nvPr>
              <p:custDataLst>
                <p:tags r:id="rId18"/>
              </p:custDataLst>
            </p:nvPr>
          </p:nvSpPr>
          <p:spPr>
            <a:xfrm>
              <a:off x="14689" y="5828"/>
              <a:ext cx="3055" cy="873"/>
            </a:xfrm>
            <a:prstGeom prst="rect">
              <a:avLst/>
            </a:prstGeom>
            <a:solidFill>
              <a:schemeClr val="accent1">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chemeClr val="tx1"/>
                  </a:solidFill>
                  <a:latin typeface="Times New Roman Regular" panose="02020503050405090304" charset="0"/>
                  <a:cs typeface="Times New Roman Regular" panose="02020503050405090304" charset="0"/>
                </a:rPr>
                <a:t>Over Speed</a:t>
              </a:r>
              <a:r>
                <a:rPr kumimoji="1" lang="zh-CN" altLang="en-US" sz="1400" b="1" dirty="0">
                  <a:solidFill>
                    <a:schemeClr val="tx1"/>
                  </a:solidFill>
                  <a:latin typeface="Times New Roman Regular" panose="02020503050405090304" charset="0"/>
                  <a:cs typeface="Times New Roman Regular" panose="02020503050405090304" charset="0"/>
                </a:rPr>
                <a:t> </a:t>
              </a:r>
              <a:r>
                <a:rPr kumimoji="1" lang="en-US" altLang="zh-CN" sz="1400" b="1" dirty="0">
                  <a:solidFill>
                    <a:schemeClr val="tx1"/>
                  </a:solidFill>
                  <a:latin typeface="Times New Roman Regular" panose="02020503050405090304" charset="0"/>
                  <a:cs typeface="Times New Roman Regular" panose="02020503050405090304" charset="0"/>
                </a:rPr>
                <a:t>Detection</a:t>
              </a:r>
              <a:endParaRPr kumimoji="1" lang="en-US" altLang="zh-CN" sz="1400" b="1" dirty="0">
                <a:solidFill>
                  <a:schemeClr val="tx1"/>
                </a:solidFill>
                <a:latin typeface="Times New Roman Regular" panose="02020503050405090304" charset="0"/>
                <a:cs typeface="Times New Roman Regular" panose="02020503050405090304" charset="0"/>
              </a:endParaRPr>
            </a:p>
          </p:txBody>
        </p:sp>
        <p:cxnSp>
          <p:nvCxnSpPr>
            <p:cNvPr id="67" name="直线箭头连接符 70"/>
            <p:cNvCxnSpPr/>
            <p:nvPr>
              <p:custDataLst>
                <p:tags r:id="rId19"/>
              </p:custDataLst>
            </p:nvPr>
          </p:nvCxnSpPr>
          <p:spPr>
            <a:xfrm flipH="1" flipV="1">
              <a:off x="13895" y="5683"/>
              <a:ext cx="5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矩形 69"/>
            <p:cNvSpPr/>
            <p:nvPr>
              <p:custDataLst>
                <p:tags r:id="rId20"/>
              </p:custDataLst>
            </p:nvPr>
          </p:nvSpPr>
          <p:spPr>
            <a:xfrm>
              <a:off x="14689" y="6951"/>
              <a:ext cx="3055" cy="873"/>
            </a:xfrm>
            <a:prstGeom prst="rect">
              <a:avLst/>
            </a:prstGeom>
            <a:solidFill>
              <a:schemeClr val="accent1">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400" b="1" dirty="0">
                  <a:solidFill>
                    <a:schemeClr val="tx1"/>
                  </a:solidFill>
                  <a:cs typeface="Times New Roman Regular" panose="02020503050405090304" charset="0"/>
                </a:rPr>
                <a:t>…</a:t>
              </a:r>
              <a:endParaRPr kumimoji="1" lang="en-US" altLang="zh-CN" sz="1400" b="1" dirty="0">
                <a:solidFill>
                  <a:schemeClr val="tx1"/>
                </a:solidFill>
                <a:cs typeface="Times New Roman Regular" panose="02020503050405090304" charset="0"/>
              </a:endParaRPr>
            </a:p>
          </p:txBody>
        </p:sp>
        <p:cxnSp>
          <p:nvCxnSpPr>
            <p:cNvPr id="72" name="直线箭头连接符 107"/>
            <p:cNvCxnSpPr>
              <a:stCxn id="54" idx="2"/>
            </p:cNvCxnSpPr>
            <p:nvPr>
              <p:custDataLst>
                <p:tags r:id="rId21"/>
              </p:custDataLst>
            </p:nvPr>
          </p:nvCxnSpPr>
          <p:spPr>
            <a:xfrm>
              <a:off x="11813" y="8068"/>
              <a:ext cx="0" cy="8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a:stCxn id="51" idx="2"/>
              <a:endCxn id="53" idx="0"/>
            </p:cNvCxnSpPr>
            <p:nvPr/>
          </p:nvCxnSpPr>
          <p:spPr>
            <a:xfrm>
              <a:off x="11810" y="2868"/>
              <a:ext cx="2" cy="467"/>
            </a:xfrm>
            <a:prstGeom prst="straightConnector1">
              <a:avLst/>
            </a:prstGeom>
            <a:ln w="12700" cmpd="sng">
              <a:solidFill>
                <a:schemeClr val="tx1"/>
              </a:solidFill>
              <a:prstDash val="solid"/>
              <a:tailEnd type="triangle"/>
            </a:ln>
          </p:spPr>
          <p:style>
            <a:lnRef idx="2">
              <a:schemeClr val="accent1"/>
            </a:lnRef>
            <a:fillRef idx="0">
              <a:srgbClr val="FFFFFF"/>
            </a:fillRef>
            <a:effectRef idx="0">
              <a:srgbClr val="FFFFFF"/>
            </a:effectRef>
            <a:fontRef idx="minor">
              <a:schemeClr val="tx1"/>
            </a:fontRef>
          </p:style>
        </p:cxnSp>
        <p:cxnSp>
          <p:nvCxnSpPr>
            <p:cNvPr id="74" name="直接箭头连接符 73"/>
            <p:cNvCxnSpPr>
              <a:stCxn id="53" idx="2"/>
              <a:endCxn id="52" idx="0"/>
            </p:cNvCxnSpPr>
            <p:nvPr/>
          </p:nvCxnSpPr>
          <p:spPr>
            <a:xfrm>
              <a:off x="11813" y="4596"/>
              <a:ext cx="1" cy="465"/>
            </a:xfrm>
            <a:prstGeom prst="straightConnector1">
              <a:avLst/>
            </a:prstGeom>
            <a:ln w="12700" cmpd="sng">
              <a:solidFill>
                <a:schemeClr val="tx1"/>
              </a:solidFill>
              <a:prstDash val="solid"/>
              <a:tailEnd type="triangle"/>
            </a:ln>
          </p:spPr>
          <p:style>
            <a:lnRef idx="2">
              <a:schemeClr val="accent1"/>
            </a:lnRef>
            <a:fillRef idx="0">
              <a:srgbClr val="FFFFFF"/>
            </a:fillRef>
            <a:effectRef idx="0">
              <a:srgbClr val="FFFFFF"/>
            </a:effectRef>
            <a:fontRef idx="minor">
              <a:schemeClr val="tx1"/>
            </a:fontRef>
          </p:style>
        </p:cxnSp>
        <p:cxnSp>
          <p:nvCxnSpPr>
            <p:cNvPr id="75" name="直接箭头连接符 74"/>
            <p:cNvCxnSpPr>
              <a:stCxn id="52" idx="2"/>
              <a:endCxn id="54" idx="0"/>
            </p:cNvCxnSpPr>
            <p:nvPr/>
          </p:nvCxnSpPr>
          <p:spPr>
            <a:xfrm flipH="1">
              <a:off x="11813" y="6302"/>
              <a:ext cx="1" cy="466"/>
            </a:xfrm>
            <a:prstGeom prst="straightConnector1">
              <a:avLst/>
            </a:prstGeom>
            <a:ln w="12700" cmpd="sng">
              <a:solidFill>
                <a:schemeClr val="tx1"/>
              </a:solidFill>
              <a:prstDash val="solid"/>
              <a:tailEnd type="triangle"/>
            </a:ln>
          </p:spPr>
          <p:style>
            <a:lnRef idx="2">
              <a:schemeClr val="accent1"/>
            </a:lnRef>
            <a:fillRef idx="0">
              <a:srgbClr val="FFFFFF"/>
            </a:fillRef>
            <a:effectRef idx="0">
              <a:srgbClr val="FFFFFF"/>
            </a:effectRef>
            <a:fontRef idx="minor">
              <a:schemeClr val="tx1"/>
            </a:fontRef>
          </p:style>
        </p:cxnSp>
        <p:grpSp>
          <p:nvGrpSpPr>
            <p:cNvPr id="76" name="组合 17"/>
            <p:cNvGrpSpPr/>
            <p:nvPr/>
          </p:nvGrpSpPr>
          <p:grpSpPr>
            <a:xfrm rot="10800000">
              <a:off x="3058" y="5752"/>
              <a:ext cx="655" cy="836"/>
              <a:chOff x="4341738" y="6194738"/>
              <a:chExt cx="410566" cy="553792"/>
            </a:xfrm>
            <a:solidFill>
              <a:schemeClr val="tx2">
                <a:lumMod val="20000"/>
                <a:lumOff val="80000"/>
              </a:schemeClr>
            </a:solidFill>
          </p:grpSpPr>
          <p:sp>
            <p:nvSpPr>
              <p:cNvPr id="77" name="右箭头 18"/>
              <p:cNvSpPr/>
              <p:nvPr>
                <p:custDataLst>
                  <p:tags r:id="rId22"/>
                </p:custDataLst>
              </p:nvPr>
            </p:nvSpPr>
            <p:spPr>
              <a:xfrm>
                <a:off x="4365938" y="6194738"/>
                <a:ext cx="386366" cy="296214"/>
              </a:xfrm>
              <a:prstGeom prst="rightArrow">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tx1"/>
                  </a:solidFill>
                  <a:latin typeface="Times New Roman Regular" panose="02020503050405090304" charset="0"/>
                  <a:cs typeface="Times New Roman Regular" panose="02020503050405090304" charset="0"/>
                </a:endParaRPr>
              </a:p>
            </p:txBody>
          </p:sp>
          <p:sp>
            <p:nvSpPr>
              <p:cNvPr id="78" name="右箭头 19"/>
              <p:cNvSpPr/>
              <p:nvPr>
                <p:custDataLst>
                  <p:tags r:id="rId23"/>
                </p:custDataLst>
              </p:nvPr>
            </p:nvSpPr>
            <p:spPr>
              <a:xfrm rot="10800000">
                <a:off x="4341738" y="6452316"/>
                <a:ext cx="386366" cy="296214"/>
              </a:xfrm>
              <a:prstGeom prst="rightArrow">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tx1"/>
                  </a:solidFill>
                  <a:latin typeface="Times New Roman Regular" panose="02020503050405090304" charset="0"/>
                  <a:cs typeface="Times New Roman Regular" panose="02020503050405090304" charset="0"/>
                </a:endParaRPr>
              </a:p>
            </p:txBody>
          </p:sp>
        </p:grpSp>
        <p:sp>
          <p:nvSpPr>
            <p:cNvPr id="79" name="右箭头 37"/>
            <p:cNvSpPr/>
            <p:nvPr>
              <p:custDataLst>
                <p:tags r:id="rId24"/>
              </p:custDataLst>
            </p:nvPr>
          </p:nvSpPr>
          <p:spPr>
            <a:xfrm rot="16200000">
              <a:off x="4437" y="4075"/>
              <a:ext cx="583" cy="47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tx1"/>
                </a:solidFill>
                <a:latin typeface="Times New Roman Regular" panose="02020503050405090304" charset="0"/>
                <a:cs typeface="Times New Roman Regular" panose="02020503050405090304" charset="0"/>
              </a:endParaRPr>
            </a:p>
          </p:txBody>
        </p:sp>
        <p:sp>
          <p:nvSpPr>
            <p:cNvPr id="80" name="Snip Diagonal Corner Rectangle 24"/>
            <p:cNvSpPr/>
            <p:nvPr/>
          </p:nvSpPr>
          <p:spPr>
            <a:xfrm>
              <a:off x="9298" y="8881"/>
              <a:ext cx="9093" cy="1288"/>
            </a:xfrm>
            <a:prstGeom prst="snip2Diag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Times New Roman Regular" panose="02020503050405090304" charset="0"/>
                </a:rPr>
                <a:t>Crash Description</a:t>
              </a:r>
              <a:endParaRPr kumimoji="1" lang="en-US" altLang="zh-CN" sz="2000" b="1" dirty="0">
                <a:solidFill>
                  <a:schemeClr val="tx1"/>
                </a:solidFill>
                <a:latin typeface="Times New Roman Regular" panose="02020503050405090304" charset="0"/>
              </a:endParaRPr>
            </a:p>
          </p:txBody>
        </p:sp>
      </p:grpSp>
      <p:sp>
        <p:nvSpPr>
          <p:cNvPr id="93" name="圆角矩形 92"/>
          <p:cNvSpPr/>
          <p:nvPr/>
        </p:nvSpPr>
        <p:spPr>
          <a:xfrm>
            <a:off x="408305" y="505460"/>
            <a:ext cx="6000734"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96" name="文本框 95"/>
          <p:cNvSpPr txBox="1"/>
          <p:nvPr/>
        </p:nvSpPr>
        <p:spPr>
          <a:xfrm>
            <a:off x="539115" y="542290"/>
            <a:ext cx="5940018"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Phase</a:t>
            </a:r>
            <a:r>
              <a:rPr lang="zh-CN" altLang="en-US" sz="2800" u="sng" dirty="0">
                <a:latin typeface="Times New Roman Regular" panose="02020503050405090304" charset="0"/>
                <a:cs typeface="Times New Roman Regular" panose="02020503050405090304" charset="0"/>
                <a:sym typeface="+mn-ea"/>
              </a:rPr>
              <a:t> </a:t>
            </a:r>
            <a:r>
              <a:rPr lang="en-US" altLang="zh-CN" sz="2800" u="sng" dirty="0">
                <a:latin typeface="Times New Roman Regular" panose="02020503050405090304" charset="0"/>
                <a:cs typeface="Times New Roman Regular" panose="02020503050405090304" charset="0"/>
                <a:sym typeface="+mn-ea"/>
              </a:rPr>
              <a:t>2 -</a:t>
            </a:r>
            <a:r>
              <a:rPr lang="zh-CN" altLang="en-US" sz="2800" u="sng" dirty="0">
                <a:latin typeface="Times New Roman Regular" panose="02020503050405090304" charset="0"/>
                <a:cs typeface="Times New Roman Regular" panose="02020503050405090304" charset="0"/>
                <a:sym typeface="+mn-ea"/>
              </a:rPr>
              <a:t> </a:t>
            </a:r>
            <a:r>
              <a:rPr lang="en-US" altLang="zh-CN" sz="2800" u="sng" dirty="0">
                <a:latin typeface="Times New Roman Regular" panose="02020503050405090304" charset="0"/>
                <a:cs typeface="Times New Roman Regular" panose="02020503050405090304" charset="0"/>
                <a:sym typeface="+mn-ea"/>
              </a:rPr>
              <a:t>Crash Description Generation </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pic>
        <p:nvPicPr>
          <p:cNvPr id="2" name="图片 2"/>
          <p:cNvPicPr>
            <a:picLocks noChangeAspect="1"/>
          </p:cNvPicPr>
          <p:nvPr/>
        </p:nvPicPr>
        <p:blipFill>
          <a:blip r:embed="rId25"/>
          <a:stretch>
            <a:fillRect/>
          </a:stretch>
        </p:blipFill>
        <p:spPr>
          <a:xfrm>
            <a:off x="11257280" y="505460"/>
            <a:ext cx="563245" cy="563245"/>
          </a:xfrm>
          <a:prstGeom prst="rect">
            <a:avLst/>
          </a:prstGeom>
          <a:ln>
            <a:noFill/>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2" name="圆角矩形 1"/>
          <p:cNvSpPr/>
          <p:nvPr/>
        </p:nvSpPr>
        <p:spPr>
          <a:xfrm>
            <a:off x="408305" y="505460"/>
            <a:ext cx="5946774"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5" name="文本框 4"/>
          <p:cNvSpPr txBox="1"/>
          <p:nvPr/>
        </p:nvSpPr>
        <p:spPr>
          <a:xfrm>
            <a:off x="539114" y="542290"/>
            <a:ext cx="5815965"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Phase</a:t>
            </a:r>
            <a:r>
              <a:rPr lang="zh-CN" altLang="en-US" sz="2800" u="sng" dirty="0">
                <a:latin typeface="Times New Roman Regular" panose="02020503050405090304" charset="0"/>
                <a:cs typeface="Times New Roman Regular" panose="02020503050405090304" charset="0"/>
                <a:sym typeface="+mn-ea"/>
              </a:rPr>
              <a:t> </a:t>
            </a:r>
            <a:r>
              <a:rPr lang="en-US" altLang="zh-CN" sz="2800" u="sng" dirty="0">
                <a:latin typeface="Times New Roman Regular" panose="02020503050405090304" charset="0"/>
                <a:cs typeface="Times New Roman Regular" panose="02020503050405090304" charset="0"/>
                <a:sym typeface="+mn-ea"/>
              </a:rPr>
              <a:t>2 -</a:t>
            </a:r>
            <a:r>
              <a:rPr lang="zh-CN" altLang="en-US" sz="2800" u="sng" dirty="0">
                <a:latin typeface="Times New Roman Regular" panose="02020503050405090304" charset="0"/>
                <a:cs typeface="Times New Roman Regular" panose="02020503050405090304" charset="0"/>
                <a:sym typeface="+mn-ea"/>
              </a:rPr>
              <a:t> </a:t>
            </a:r>
            <a:r>
              <a:rPr lang="en-US" altLang="zh-CN" sz="2800" u="sng" dirty="0">
                <a:latin typeface="Times New Roman Regular" panose="02020503050405090304" charset="0"/>
                <a:cs typeface="Times New Roman Regular" panose="02020503050405090304" charset="0"/>
                <a:sym typeface="+mn-ea"/>
              </a:rPr>
              <a:t>LLM-Empowered Diagnosis </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pic>
        <p:nvPicPr>
          <p:cNvPr id="10" name="图片 2"/>
          <p:cNvPicPr>
            <a:picLocks noChangeAspect="1"/>
          </p:cNvPicPr>
          <p:nvPr/>
        </p:nvPicPr>
        <p:blipFill>
          <a:blip r:embed="rId1"/>
          <a:stretch>
            <a:fillRect/>
          </a:stretch>
        </p:blipFill>
        <p:spPr>
          <a:xfrm>
            <a:off x="11257280" y="505460"/>
            <a:ext cx="563245" cy="563245"/>
          </a:xfrm>
          <a:prstGeom prst="rect">
            <a:avLst/>
          </a:prstGeom>
          <a:ln>
            <a:noFill/>
          </a:ln>
          <a:effectLst/>
        </p:spPr>
      </p:pic>
      <p:sp>
        <p:nvSpPr>
          <p:cNvPr id="18" name="矩形 17"/>
          <p:cNvSpPr/>
          <p:nvPr/>
        </p:nvSpPr>
        <p:spPr>
          <a:xfrm>
            <a:off x="673354" y="1460185"/>
            <a:ext cx="10845709" cy="230251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矩形 18"/>
          <p:cNvSpPr/>
          <p:nvPr/>
        </p:nvSpPr>
        <p:spPr>
          <a:xfrm>
            <a:off x="673355" y="4094800"/>
            <a:ext cx="10845708" cy="1871345"/>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nvSpPr>
        <p:spPr>
          <a:xfrm>
            <a:off x="893700" y="1596552"/>
            <a:ext cx="10386695" cy="2058670"/>
          </a:xfrm>
          <a:prstGeom prst="rect">
            <a:avLst/>
          </a:prstGeom>
          <a:noFill/>
        </p:spPr>
        <p:txBody>
          <a:bodyPr wrap="square" rtlCol="0">
            <a:noAutofit/>
          </a:bodyPr>
          <a:lstStyle/>
          <a:p>
            <a:pPr>
              <a:spcAft>
                <a:spcPts val="600"/>
              </a:spcAft>
            </a:pPr>
            <a:r>
              <a:rPr lang="en-US" altLang="zh-CN" sz="2400" b="1" dirty="0">
                <a:latin typeface="Times New Roman Bold" panose="02020503050405090304" charset="0"/>
                <a:cs typeface="Times New Roman Bold" panose="02020503050405090304" charset="0"/>
              </a:rPr>
              <a:t>Data Format</a:t>
            </a:r>
            <a:endParaRPr lang="en-US" altLang="zh-CN" sz="2400" b="1" dirty="0">
              <a:latin typeface="Times New Roman Bold" panose="02020503050405090304" charset="0"/>
              <a:cs typeface="Times New Roman Bold" panose="02020503050405090304" charset="0"/>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instruction: </a:t>
            </a:r>
            <a:r>
              <a:rPr kumimoji="1" lang="en-US" altLang="zh-CN" sz="2000" dirty="0">
                <a:latin typeface="Times New Roman Regular" panose="02020503050405090304" charset="0"/>
                <a:cs typeface="Times New Roman Regular" panose="02020503050405090304" charset="0"/>
                <a:sym typeface="+mn-ea"/>
              </a:rPr>
              <a:t>set the model’s role as an assistant of two diagnosis tasks</a:t>
            </a:r>
            <a:endParaRPr kumimoji="1" lang="en-US" altLang="zh-CN" sz="2000" dirty="0">
              <a:latin typeface="Times New Roman Regular" panose="02020503050405090304" charset="0"/>
              <a:cs typeface="Times New Roman Regular"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input: </a:t>
            </a:r>
            <a:r>
              <a:rPr kumimoji="1" lang="zh-CN" altLang="en-US" sz="2000" dirty="0">
                <a:latin typeface="Times New Roman Regular" panose="02020503050405090304" charset="0"/>
                <a:cs typeface="Times New Roman Regular" panose="02020503050405090304" charset="0"/>
                <a:sym typeface="+mn-ea"/>
              </a:rPr>
              <a:t>include the </a:t>
            </a:r>
            <a:r>
              <a:rPr kumimoji="1" lang="zh-CN" altLang="en-US" sz="2000" b="1" i="1" dirty="0">
                <a:solidFill>
                  <a:schemeClr val="tx1"/>
                </a:solidFill>
                <a:latin typeface="Times New Roman Regular" panose="02020503050405090304" charset="0"/>
                <a:cs typeface="Times New Roman Regular" panose="02020503050405090304" charset="0"/>
                <a:sym typeface="+mn-ea"/>
              </a:rPr>
              <a:t>Road</a:t>
            </a:r>
            <a:r>
              <a:rPr kumimoji="1" lang="zh-CN" altLang="en-US" sz="2000" dirty="0">
                <a:solidFill>
                  <a:schemeClr val="tx1"/>
                </a:solidFill>
                <a:latin typeface="Times New Roman Regular" panose="02020503050405090304" charset="0"/>
                <a:cs typeface="Times New Roman Regular" panose="02020503050405090304" charset="0"/>
                <a:sym typeface="+mn-ea"/>
              </a:rPr>
              <a:t>, </a:t>
            </a:r>
            <a:r>
              <a:rPr kumimoji="1" lang="zh-CN" altLang="en-US" sz="2000" b="1" i="1" dirty="0">
                <a:solidFill>
                  <a:schemeClr val="tx1"/>
                </a:solidFill>
                <a:latin typeface="Times New Roman Regular" panose="02020503050405090304" charset="0"/>
                <a:cs typeface="Times New Roman Regular" panose="02020503050405090304" charset="0"/>
                <a:sym typeface="+mn-ea"/>
              </a:rPr>
              <a:t>Environment</a:t>
            </a:r>
            <a:r>
              <a:rPr kumimoji="1" lang="zh-CN" altLang="en-US" sz="2000" dirty="0">
                <a:solidFill>
                  <a:schemeClr val="tx1"/>
                </a:solidFill>
                <a:latin typeface="Times New Roman Regular" panose="02020503050405090304" charset="0"/>
                <a:cs typeface="Times New Roman Regular" panose="02020503050405090304" charset="0"/>
                <a:sym typeface="+mn-ea"/>
              </a:rPr>
              <a:t>, </a:t>
            </a:r>
            <a:r>
              <a:rPr kumimoji="1" lang="zh-CN" altLang="en-US" sz="2000" b="1" i="1" dirty="0">
                <a:solidFill>
                  <a:schemeClr val="tx1"/>
                </a:solidFill>
                <a:latin typeface="Times New Roman Regular" panose="02020503050405090304" charset="0"/>
                <a:cs typeface="Times New Roman Regular" panose="02020503050405090304" charset="0"/>
                <a:sym typeface="+mn-ea"/>
              </a:rPr>
              <a:t>Obstacles</a:t>
            </a:r>
            <a:r>
              <a:rPr kumimoji="1" lang="en-US" altLang="zh-CN" sz="2000" b="1" i="1" dirty="0">
                <a:solidFill>
                  <a:schemeClr val="tx1"/>
                </a:solidFill>
                <a:latin typeface="Times New Roman Regular" panose="02020503050405090304" charset="0"/>
                <a:cs typeface="Times New Roman Regular" panose="02020503050405090304" charset="0"/>
                <a:sym typeface="+mn-ea"/>
              </a:rPr>
              <a:t> </a:t>
            </a:r>
            <a:r>
              <a:rPr kumimoji="1" lang="zh-CN" altLang="en-US" sz="2000" dirty="0">
                <a:solidFill>
                  <a:schemeClr val="tx1"/>
                </a:solidFill>
                <a:latin typeface="Times New Roman Regular" panose="02020503050405090304" charset="0"/>
                <a:cs typeface="Times New Roman Regular" panose="02020503050405090304" charset="0"/>
                <a:sym typeface="+mn-ea"/>
              </a:rPr>
              <a:t>and </a:t>
            </a:r>
            <a:r>
              <a:rPr kumimoji="1" lang="zh-CN" altLang="en-US" sz="2000" b="1" i="1" dirty="0">
                <a:solidFill>
                  <a:schemeClr val="tx1"/>
                </a:solidFill>
                <a:latin typeface="Times New Roman Regular" panose="02020503050405090304" charset="0"/>
                <a:cs typeface="Times New Roman Regular" panose="02020503050405090304" charset="0"/>
                <a:sym typeface="+mn-ea"/>
              </a:rPr>
              <a:t>Vehicle</a:t>
            </a:r>
            <a:r>
              <a:rPr kumimoji="1" lang="zh-CN" altLang="en-US" sz="2000" b="1" dirty="0">
                <a:solidFill>
                  <a:schemeClr val="tx1"/>
                </a:solidFill>
                <a:latin typeface="Times New Roman Regular" panose="02020503050405090304" charset="0"/>
                <a:cs typeface="Times New Roman Regular" panose="02020503050405090304" charset="0"/>
                <a:sym typeface="+mn-ea"/>
              </a:rPr>
              <a:t>s</a:t>
            </a:r>
            <a:r>
              <a:rPr kumimoji="1" lang="en-US" altLang="zh-CN" sz="2000" dirty="0">
                <a:solidFill>
                  <a:schemeClr val="tx1"/>
                </a:solidFill>
                <a:latin typeface="Times New Roman Regular" panose="02020503050405090304" charset="0"/>
                <a:cs typeface="Times New Roman Regular" panose="02020503050405090304" charset="0"/>
                <a:sym typeface="+mn-ea"/>
              </a:rPr>
              <a:t> </a:t>
            </a:r>
            <a:r>
              <a:rPr kumimoji="1" lang="zh-CN" altLang="en-US" sz="2000" dirty="0">
                <a:latin typeface="Times New Roman Regular" panose="02020503050405090304" charset="0"/>
                <a:cs typeface="Times New Roman Regular" panose="02020503050405090304" charset="0"/>
                <a:sym typeface="+mn-ea"/>
              </a:rPr>
              <a:t>components in the </a:t>
            </a:r>
            <a:r>
              <a:rPr kumimoji="1" lang="en-US" altLang="zh-CN" sz="2000" dirty="0">
                <a:latin typeface="Times New Roman Regular" panose="02020503050405090304" charset="0"/>
                <a:cs typeface="Times New Roman Regular" panose="02020503050405090304" charset="0"/>
                <a:sym typeface="+mn-ea"/>
              </a:rPr>
              <a:t>generated violation</a:t>
            </a:r>
            <a:r>
              <a:rPr kumimoji="1" lang="zh-CN" altLang="en-US" sz="2000" dirty="0">
                <a:latin typeface="Times New Roman Regular" panose="02020503050405090304" charset="0"/>
                <a:cs typeface="Times New Roman Regular" panose="02020503050405090304" charset="0"/>
                <a:sym typeface="+mn-ea"/>
              </a:rPr>
              <a:t> </a:t>
            </a:r>
            <a:r>
              <a:rPr kumimoji="1" lang="en-US" altLang="zh-CN" sz="2000" dirty="0">
                <a:latin typeface="Times New Roman Regular" panose="02020503050405090304" charset="0"/>
                <a:cs typeface="Times New Roman Regular" panose="02020503050405090304" charset="0"/>
                <a:sym typeface="+mn-ea"/>
              </a:rPr>
              <a:t>report</a:t>
            </a:r>
            <a:r>
              <a:rPr kumimoji="1" lang="zh-CN" altLang="en-US" sz="2000" dirty="0">
                <a:latin typeface="Times New Roman Regular" panose="02020503050405090304" charset="0"/>
                <a:cs typeface="Times New Roman Regular" panose="02020503050405090304" charset="0"/>
                <a:sym typeface="+mn-ea"/>
              </a:rPr>
              <a:t>s</a:t>
            </a: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output:</a:t>
            </a:r>
            <a:r>
              <a:rPr lang="en-US" altLang="zh-CN" sz="2000" dirty="0">
                <a:solidFill>
                  <a:schemeClr val="tx1"/>
                </a:solidFill>
                <a:latin typeface="Times New Roman Regular" panose="02020503050405090304" charset="0"/>
                <a:cs typeface="Times New Roman Regular" panose="02020503050405090304" charset="0"/>
              </a:rPr>
              <a:t> </a:t>
            </a:r>
            <a:r>
              <a:rPr kumimoji="1" lang="zh-CN" altLang="en-US" sz="2000" b="1" i="1" dirty="0">
                <a:solidFill>
                  <a:schemeClr val="tx1"/>
                </a:solidFill>
                <a:latin typeface="Times New Roman Regular" panose="02020503050405090304" charset="0"/>
                <a:cs typeface="Times New Roman Regular" panose="02020503050405090304" charset="0"/>
                <a:sym typeface="+mn-ea"/>
              </a:rPr>
              <a:t>Diagnosi</a:t>
            </a:r>
            <a:r>
              <a:rPr kumimoji="1" lang="zh-CN" altLang="en-US" sz="2000" b="1" i="1" dirty="0">
                <a:solidFill>
                  <a:schemeClr val="tx1"/>
                </a:solidFill>
                <a:latin typeface="Times New Roman Bold Italic" panose="02020503050405090304" charset="0"/>
                <a:cs typeface="Times New Roman Bold Italic" panose="02020503050405090304" charset="0"/>
                <a:sym typeface="+mn-ea"/>
              </a:rPr>
              <a:t>s</a:t>
            </a:r>
            <a:r>
              <a:rPr kumimoji="1" lang="en-US" altLang="zh-CN" sz="2000" i="1" dirty="0">
                <a:solidFill>
                  <a:schemeClr val="tx1"/>
                </a:solidFill>
                <a:latin typeface="Times New Roman Regular" panose="02020503050405090304" charset="0"/>
                <a:cs typeface="Times New Roman Regular" panose="02020503050405090304" charset="0"/>
                <a:sym typeface="+mn-ea"/>
              </a:rPr>
              <a:t> </a:t>
            </a:r>
            <a:r>
              <a:rPr kumimoji="1" lang="en-US" altLang="zh-CN" sz="2000" dirty="0">
                <a:solidFill>
                  <a:schemeClr val="tx1"/>
                </a:solidFill>
                <a:latin typeface="Times New Roman" panose="02020503050405090304" pitchFamily="18" charset="0"/>
                <a:cs typeface="Times New Roman" panose="02020503050405090304" pitchFamily="18" charset="0"/>
                <a:sym typeface="+mn-ea"/>
              </a:rPr>
              <a:t>of violation</a:t>
            </a:r>
            <a:endParaRPr kumimoji="1" lang="en-US" altLang="zh-CN" sz="2000" dirty="0">
              <a:solidFill>
                <a:schemeClr val="tx1"/>
              </a:solidFill>
              <a:latin typeface="Times New Roman Regular" panose="02020503050405090304" charset="0"/>
              <a:cs typeface="Times New Roman Regular" panose="02020503050405090304" charset="0"/>
              <a:sym typeface="+mn-ea"/>
            </a:endParaRPr>
          </a:p>
        </p:txBody>
      </p:sp>
      <p:sp>
        <p:nvSpPr>
          <p:cNvPr id="22" name="文本框 21"/>
          <p:cNvSpPr txBox="1"/>
          <p:nvPr/>
        </p:nvSpPr>
        <p:spPr>
          <a:xfrm>
            <a:off x="893700" y="4231005"/>
            <a:ext cx="4601210" cy="1615827"/>
          </a:xfrm>
          <a:prstGeom prst="rect">
            <a:avLst/>
          </a:prstGeom>
          <a:noFill/>
        </p:spPr>
        <p:txBody>
          <a:bodyPr wrap="square" rtlCol="0">
            <a:spAutoFit/>
          </a:bodyPr>
          <a:lstStyle/>
          <a:p>
            <a:pPr lvl="0" indent="0">
              <a:spcAft>
                <a:spcPts val="600"/>
              </a:spcAft>
              <a:buFont typeface="Wingdings" panose="05000000000000000000" charset="0"/>
              <a:buNone/>
            </a:pPr>
            <a:r>
              <a:rPr lang="en-US" altLang="zh-CN" sz="2400" b="1" dirty="0">
                <a:latin typeface="Times New Roman Bold" panose="02020503050405090304" charset="0"/>
                <a:cs typeface="Times New Roman Bold" panose="02020503050405090304" charset="0"/>
                <a:sym typeface="+mn-ea"/>
              </a:rPr>
              <a:t>Model Configuration</a:t>
            </a:r>
            <a:endParaRPr lang="en-US" altLang="zh-CN" sz="2400" b="1" dirty="0">
              <a:latin typeface="Times New Roman Bold" panose="02020503050405090304" charset="0"/>
              <a:cs typeface="Times New Roman Bold" panose="02020503050405090304" charset="0"/>
            </a:endParaRPr>
          </a:p>
          <a:p>
            <a:pPr marL="285750"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maximum context tokens: </a:t>
            </a:r>
            <a:r>
              <a:rPr lang="en-US" altLang="zh-CN" sz="2000" dirty="0">
                <a:solidFill>
                  <a:schemeClr val="tx1"/>
                </a:solidFill>
                <a:latin typeface="Times New Roman Regular" panose="02020503050405090304" charset="0"/>
                <a:cs typeface="Times New Roman Regular" panose="02020503050405090304" charset="0"/>
                <a:sym typeface="+mn-ea"/>
              </a:rPr>
              <a:t>1024</a:t>
            </a:r>
            <a:endParaRPr lang="en-US" altLang="zh-CN" sz="2000" dirty="0">
              <a:latin typeface="Times New Roman Regular" panose="02020503050405090304" charset="0"/>
              <a:cs typeface="Times New Roman Regular" panose="02020503050405090304" charset="0"/>
              <a:sym typeface="+mn-ea"/>
            </a:endParaRPr>
          </a:p>
          <a:p>
            <a:pPr marL="285750" indent="-285750">
              <a:spcAft>
                <a:spcPts val="600"/>
              </a:spcAft>
              <a:buSzPct val="80000"/>
              <a:buFont typeface="Wingdings" panose="05000000000000000000" charset="0"/>
              <a:buChar char=""/>
            </a:pPr>
            <a:r>
              <a:rPr lang="en-US" altLang="zh-CN" sz="2000" dirty="0" err="1">
                <a:solidFill>
                  <a:schemeClr val="bg2">
                    <a:lumMod val="50000"/>
                  </a:schemeClr>
                </a:solidFill>
                <a:latin typeface="Times New Roman Regular" panose="02020503050405090304" charset="0"/>
                <a:cs typeface="Times New Roman Regular" panose="02020503050405090304" charset="0"/>
                <a:sym typeface="+mn-ea"/>
              </a:rPr>
              <a:t>max_new_tokens</a:t>
            </a: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 </a:t>
            </a:r>
            <a:r>
              <a:rPr lang="en-US" altLang="zh-CN" sz="2000" dirty="0">
                <a:solidFill>
                  <a:schemeClr val="tx1"/>
                </a:solidFill>
                <a:latin typeface="Times New Roman Regular" panose="02020503050405090304" charset="0"/>
                <a:cs typeface="Times New Roman Regular" panose="02020503050405090304" charset="0"/>
                <a:sym typeface="+mn-ea"/>
              </a:rPr>
              <a:t>200</a:t>
            </a:r>
            <a:endParaRPr lang="en-US" altLang="zh-CN" sz="2000" dirty="0">
              <a:latin typeface="Times New Roman Regular" panose="02020503050405090304" charset="0"/>
              <a:cs typeface="Times New Roman Regular" panose="02020503050405090304" charset="0"/>
              <a:sym typeface="+mn-ea"/>
            </a:endParaRPr>
          </a:p>
          <a:p>
            <a:pPr marL="285750"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temperature: </a:t>
            </a:r>
            <a:r>
              <a:rPr lang="en-US" altLang="zh-CN" sz="2000" dirty="0">
                <a:solidFill>
                  <a:schemeClr val="tx1"/>
                </a:solidFill>
                <a:latin typeface="Times New Roman Regular" panose="02020503050405090304" charset="0"/>
                <a:cs typeface="Times New Roman Regular" panose="02020503050405090304" charset="0"/>
                <a:sym typeface="+mn-ea"/>
              </a:rPr>
              <a:t>0.5</a:t>
            </a:r>
            <a:endParaRPr lang="en-US" altLang="zh-CN" sz="2000" baseline="30000" dirty="0">
              <a:solidFill>
                <a:schemeClr val="tx1"/>
              </a:solidFill>
              <a:latin typeface="Times New Roman Regular" panose="02020503050405090304" charset="0"/>
              <a:cs typeface="Times New Roman Regular" panose="0202050305040509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2" name="圆角矩形 1"/>
          <p:cNvSpPr/>
          <p:nvPr/>
        </p:nvSpPr>
        <p:spPr>
          <a:xfrm>
            <a:off x="408305" y="505460"/>
            <a:ext cx="2834005"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5" name="文本框 4"/>
          <p:cNvSpPr txBox="1"/>
          <p:nvPr/>
        </p:nvSpPr>
        <p:spPr>
          <a:xfrm>
            <a:off x="539115" y="542290"/>
            <a:ext cx="2703195" cy="509270"/>
          </a:xfrm>
          <a:prstGeom prst="rect">
            <a:avLst/>
          </a:prstGeom>
          <a:noFill/>
        </p:spPr>
        <p:txBody>
          <a:bodyPr wrap="square" rtlCol="0">
            <a:noAutofit/>
          </a:bodyPr>
          <a:lstStyle/>
          <a:p>
            <a:r>
              <a:rPr lang="en-US" altLang="zh-CN" sz="2800" u="sng">
                <a:latin typeface="Times New Roman Regular" panose="02020503050405090304" charset="0"/>
                <a:cs typeface="Times New Roman Regular" panose="02020503050405090304" charset="0"/>
                <a:sym typeface="+mn-ea"/>
              </a:rPr>
              <a:t>Evualtion Setup </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10" name="文本框 9"/>
          <p:cNvSpPr txBox="1"/>
          <p:nvPr/>
        </p:nvSpPr>
        <p:spPr>
          <a:xfrm>
            <a:off x="635189" y="1361219"/>
            <a:ext cx="10451465" cy="4539704"/>
          </a:xfrm>
          <a:prstGeom prst="rect">
            <a:avLst/>
          </a:prstGeom>
          <a:noFill/>
        </p:spPr>
        <p:txBody>
          <a:bodyPr wrap="square" rtlCol="0">
            <a:spAutoFit/>
          </a:bodyPr>
          <a:lstStyle/>
          <a:p>
            <a:pPr indent="0">
              <a:spcAft>
                <a:spcPts val="600"/>
              </a:spcAft>
              <a:buFont typeface="Wingdings" panose="05000000000000000000" charset="0"/>
              <a:buNone/>
            </a:pPr>
            <a:r>
              <a:rPr lang="en-US" altLang="zh-CN" sz="2400" b="1" dirty="0">
                <a:solidFill>
                  <a:schemeClr val="accent5">
                    <a:lumMod val="75000"/>
                  </a:schemeClr>
                </a:solidFill>
                <a:latin typeface="Times New Roman Bold" panose="02020503050405090304" charset="0"/>
                <a:sym typeface="+mn-ea"/>
              </a:rPr>
              <a:t>Research Questions</a:t>
            </a:r>
            <a:endParaRPr lang="en-US" altLang="zh-CN" sz="2400" b="1" dirty="0">
              <a:solidFill>
                <a:schemeClr val="accent5">
                  <a:lumMod val="75000"/>
                </a:schemeClr>
              </a:solidFill>
              <a:latin typeface="Times New Roman Bold" panose="02020503050405090304" charset="0"/>
              <a:sym typeface="+mn-ea"/>
            </a:endParaRPr>
          </a:p>
          <a:p>
            <a:pPr indent="0">
              <a:buFont typeface="Wingdings" panose="05000000000000000000" charset="0"/>
              <a:buNone/>
            </a:pPr>
            <a:endParaRPr kumimoji="1" lang="zh-CN" altLang="en-US" sz="2000" b="1" dirty="0">
              <a:solidFill>
                <a:schemeClr val="tx1"/>
              </a:solidFill>
              <a:latin typeface="Times New Roman Bold" panose="02020503050405090304" charset="0"/>
              <a:cs typeface="Times New Roman Bold" panose="02020503050405090304" charset="0"/>
              <a:sym typeface="+mn-ea"/>
            </a:endParaRPr>
          </a:p>
          <a:p>
            <a:pPr marL="742950" lvl="1" indent="-285750">
              <a:buSzPct val="80000"/>
              <a:buFont typeface="Wingdings" panose="05000000000000000000" charset="0"/>
              <a:buChar char=""/>
            </a:pPr>
            <a:r>
              <a:rPr kumimoji="1" lang="zh-CN" altLang="en-US" sz="2000" dirty="0">
                <a:solidFill>
                  <a:schemeClr val="bg1">
                    <a:lumMod val="50000"/>
                  </a:schemeClr>
                </a:solidFill>
                <a:latin typeface="Times New Roman Regular" panose="02020503050405090304" charset="0"/>
                <a:cs typeface="Times New Roman Regular" panose="02020503050405090304" charset="0"/>
                <a:sym typeface="+mn-ea"/>
              </a:rPr>
              <a:t>RQ1: How effective is DiaVio in liability determination on real-world accident reports?</a:t>
            </a:r>
            <a:endParaRPr kumimoji="1" lang="en-US" altLang="zh-CN" sz="2000" dirty="0">
              <a:solidFill>
                <a:schemeClr val="bg1">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endParaRPr kumimoji="1" lang="en-US" altLang="zh-CN" sz="2000" dirty="0">
              <a:solidFill>
                <a:schemeClr val="bg1">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r>
              <a:rPr kumimoji="1" lang="zh-CN" altLang="en-US" sz="2000" dirty="0">
                <a:solidFill>
                  <a:schemeClr val="bg1">
                    <a:lumMod val="50000"/>
                  </a:schemeClr>
                </a:solidFill>
                <a:latin typeface="Times New Roman Regular" panose="02020503050405090304" charset="0"/>
                <a:cs typeface="Times New Roman Regular" panose="02020503050405090304" charset="0"/>
                <a:sym typeface="+mn-ea"/>
              </a:rPr>
              <a:t>RQ2: How effective is DiaVio in crash classification on real-world accident reports?</a:t>
            </a:r>
            <a:endParaRPr kumimoji="1" lang="en-US" altLang="zh-CN" sz="2000" dirty="0">
              <a:solidFill>
                <a:schemeClr val="bg1">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r>
              <a:rPr kumimoji="1" lang="zh-CN" altLang="en-US" sz="2000" dirty="0">
                <a:solidFill>
                  <a:schemeClr val="bg2">
                    <a:lumMod val="50000"/>
                  </a:schemeClr>
                </a:solidFill>
                <a:latin typeface="Times New Roman Regular" panose="02020503050405090304" charset="0"/>
                <a:cs typeface="Times New Roman Regular" panose="02020503050405090304" charset="0"/>
                <a:sym typeface="+mn-ea"/>
              </a:rPr>
              <a:t>RQ3: How effective and efficient is DiaVio in diagnosing violation scenarios, compared with manual diagnosis?</a:t>
            </a: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r>
              <a:rPr kumimoji="1" lang="zh-CN" altLang="en-US" sz="2000" dirty="0">
                <a:solidFill>
                  <a:schemeClr val="bg2">
                    <a:lumMod val="50000"/>
                  </a:schemeClr>
                </a:solidFill>
                <a:latin typeface="Times New Roman Regular" panose="02020503050405090304" charset="0"/>
                <a:cs typeface="Times New Roman Regular" panose="02020503050405090304" charset="0"/>
                <a:sym typeface="+mn-ea"/>
              </a:rPr>
              <a:t>RQ4: What are the types of violations DiaVio helps to find?</a:t>
            </a: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endPar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742950" lvl="1" indent="-285750">
              <a:buSzPct val="80000"/>
              <a:buFont typeface="Wingdings" panose="05000000000000000000" charset="0"/>
              <a:buChar char=""/>
            </a:pPr>
            <a:r>
              <a:rPr kumimoji="1" lang="zh-CN" altLang="en-US" sz="2000" dirty="0">
                <a:solidFill>
                  <a:schemeClr val="bg1">
                    <a:lumMod val="50000"/>
                  </a:schemeClr>
                </a:solidFill>
                <a:latin typeface="Times New Roman Regular" panose="02020503050405090304" charset="0"/>
                <a:cs typeface="Times New Roman Regular" panose="02020503050405090304" charset="0"/>
                <a:sym typeface="+mn-ea"/>
              </a:rPr>
              <a:t>RQ5: What is the quality of accident report parsing and the consistency of our LLM-empowered violation diagnosis?</a:t>
            </a:r>
            <a:endParaRPr kumimoji="1" lang="zh-CN" altLang="en-US" sz="2000" dirty="0">
              <a:solidFill>
                <a:schemeClr val="bg1">
                  <a:lumMod val="50000"/>
                </a:schemeClr>
              </a:solidFill>
              <a:latin typeface="Times New Roman Regular" panose="02020503050405090304" charset="0"/>
              <a:cs typeface="Times New Roman Regular" panose="02020503050405090304" charset="0"/>
            </a:endParaRPr>
          </a:p>
          <a:p>
            <a:pPr lvl="1"/>
            <a:endParaRPr kumimoji="1" lang="zh-CN" altLang="en-US" sz="2000" dirty="0">
              <a:solidFill>
                <a:schemeClr val="bg1">
                  <a:lumMod val="50000"/>
                </a:schemeClr>
              </a:solidFill>
              <a:latin typeface="Times New Roman Regular" panose="02020503050405090304" charset="0"/>
              <a:cs typeface="Times New Roman Regular" panose="02020503050405090304" charset="0"/>
              <a:sym typeface="+mn-ea"/>
            </a:endParaRPr>
          </a:p>
        </p:txBody>
      </p:sp>
      <p:pic>
        <p:nvPicPr>
          <p:cNvPr id="31" name="图片 2"/>
          <p:cNvPicPr>
            <a:picLocks noChangeAspect="1"/>
          </p:cNvPicPr>
          <p:nvPr/>
        </p:nvPicPr>
        <p:blipFill>
          <a:blip r:embed="rId1"/>
          <a:stretch>
            <a:fillRect/>
          </a:stretch>
        </p:blipFill>
        <p:spPr>
          <a:xfrm>
            <a:off x="11257280" y="505460"/>
            <a:ext cx="563245" cy="563245"/>
          </a:xfrm>
          <a:prstGeom prst="rect">
            <a:avLst/>
          </a:prstGeom>
          <a:ln>
            <a:noFill/>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2" name="圆角矩形 1"/>
          <p:cNvSpPr/>
          <p:nvPr/>
        </p:nvSpPr>
        <p:spPr>
          <a:xfrm>
            <a:off x="408305" y="505460"/>
            <a:ext cx="2834005"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5" name="文本框 4"/>
          <p:cNvSpPr txBox="1"/>
          <p:nvPr/>
        </p:nvSpPr>
        <p:spPr>
          <a:xfrm>
            <a:off x="539115" y="542290"/>
            <a:ext cx="2703195" cy="509270"/>
          </a:xfrm>
          <a:prstGeom prst="rect">
            <a:avLst/>
          </a:prstGeom>
          <a:noFill/>
        </p:spPr>
        <p:txBody>
          <a:bodyPr wrap="square" rtlCol="0">
            <a:noAutofit/>
          </a:bodyPr>
          <a:lstStyle/>
          <a:p>
            <a:r>
              <a:rPr lang="en-US" altLang="zh-CN" sz="2800" u="sng">
                <a:latin typeface="Times New Roman Regular" panose="02020503050405090304" charset="0"/>
                <a:cs typeface="Times New Roman Regular" panose="02020503050405090304" charset="0"/>
                <a:sym typeface="+mn-ea"/>
              </a:rPr>
              <a:t>Evualtion Setup </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9" name="文本框 8"/>
          <p:cNvSpPr txBox="1"/>
          <p:nvPr/>
        </p:nvSpPr>
        <p:spPr>
          <a:xfrm>
            <a:off x="768985" y="3302461"/>
            <a:ext cx="8550910" cy="1615827"/>
          </a:xfrm>
          <a:prstGeom prst="rect">
            <a:avLst/>
          </a:prstGeom>
          <a:noFill/>
        </p:spPr>
        <p:txBody>
          <a:bodyPr wrap="square" rtlCol="0">
            <a:spAutoFit/>
          </a:bodyPr>
          <a:lstStyle/>
          <a:p>
            <a:pPr>
              <a:spcAft>
                <a:spcPts val="600"/>
              </a:spcAft>
            </a:pPr>
            <a:r>
              <a:rPr lang="en-US" altLang="zh-CN" sz="2400" b="1" dirty="0">
                <a:solidFill>
                  <a:schemeClr val="accent5">
                    <a:lumMod val="75000"/>
                  </a:schemeClr>
                </a:solidFill>
                <a:latin typeface="Times New Roman Bold" panose="02020503050405090304" charset="0"/>
              </a:rPr>
              <a:t>Metrics</a:t>
            </a:r>
            <a:endParaRPr lang="en-US" altLang="zh-CN" sz="2400" b="1" dirty="0">
              <a:solidFill>
                <a:schemeClr val="accent5">
                  <a:lumMod val="75000"/>
                </a:schemeClr>
              </a:solidFill>
              <a:latin typeface="Times New Roman Bold"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rPr>
              <a:t>Accuracy</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tx1"/>
                </a:solidFill>
                <a:latin typeface="Times New Roman Regular" panose="02020503050405090304" charset="0"/>
                <a:cs typeface="Times New Roman Regular" panose="02020503050405090304" charset="0"/>
              </a:rPr>
              <a:t>Lexical metrics:</a:t>
            </a:r>
            <a:r>
              <a:rPr lang="en-US" altLang="zh-CN" sz="2000" dirty="0">
                <a:latin typeface="Times New Roman Regular" panose="02020503050405090304" charset="0"/>
                <a:cs typeface="Times New Roman Regular" panose="02020503050405090304" charset="0"/>
              </a:rPr>
              <a:t> </a:t>
            </a:r>
            <a:r>
              <a:rPr lang="en-US" altLang="zh-CN" sz="2000" dirty="0">
                <a:solidFill>
                  <a:schemeClr val="bg2">
                    <a:lumMod val="50000"/>
                  </a:schemeClr>
                </a:solidFill>
                <a:latin typeface="Times New Roman Regular" panose="02020503050405090304" charset="0"/>
                <a:cs typeface="Times New Roman Regular" panose="02020503050405090304" charset="0"/>
              </a:rPr>
              <a:t>BLUE-4, METEOR, ROUGE-L</a:t>
            </a:r>
            <a:endParaRPr lang="en-US" altLang="zh-CN" sz="2000" dirty="0">
              <a:latin typeface="Times New Roman Regular" panose="02020503050405090304" charset="0"/>
              <a:cs typeface="Times New Roman Regular"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tx1"/>
                </a:solidFill>
                <a:latin typeface="Times New Roman Regular" panose="02020503050405090304" charset="0"/>
                <a:cs typeface="Times New Roman Regular" panose="02020503050405090304" charset="0"/>
              </a:rPr>
              <a:t>Semantic metrics: </a:t>
            </a:r>
            <a:r>
              <a:rPr lang="en-US" altLang="zh-CN" sz="2000" dirty="0" err="1">
                <a:solidFill>
                  <a:schemeClr val="bg2">
                    <a:lumMod val="50000"/>
                  </a:schemeClr>
                </a:solidFill>
                <a:latin typeface="Times New Roman Regular" panose="02020503050405090304" charset="0"/>
                <a:cs typeface="Times New Roman Regular" panose="02020503050405090304" charset="0"/>
              </a:rPr>
              <a:t>BERTScore</a:t>
            </a:r>
            <a:r>
              <a:rPr lang="en-US" altLang="zh-CN" sz="2000" dirty="0">
                <a:solidFill>
                  <a:schemeClr val="bg2">
                    <a:lumMod val="50000"/>
                  </a:schemeClr>
                </a:solidFill>
                <a:latin typeface="Times New Roman Regular" panose="02020503050405090304" charset="0"/>
                <a:cs typeface="Times New Roman Regular" panose="02020503050405090304" charset="0"/>
              </a:rPr>
              <a:t>, BLEURT, NUBIA</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p:txBody>
      </p:sp>
      <p:sp>
        <p:nvSpPr>
          <p:cNvPr id="10" name="文本框 9"/>
          <p:cNvSpPr txBox="1"/>
          <p:nvPr/>
        </p:nvSpPr>
        <p:spPr>
          <a:xfrm>
            <a:off x="769620" y="1301913"/>
            <a:ext cx="10451465" cy="2000548"/>
          </a:xfrm>
          <a:prstGeom prst="rect">
            <a:avLst/>
          </a:prstGeom>
          <a:noFill/>
        </p:spPr>
        <p:txBody>
          <a:bodyPr wrap="square" rtlCol="0">
            <a:spAutoFit/>
          </a:bodyPr>
          <a:lstStyle/>
          <a:p>
            <a:pPr>
              <a:spcAft>
                <a:spcPts val="600"/>
              </a:spcAft>
            </a:pPr>
            <a:r>
              <a:rPr lang="en-US" altLang="zh-CN" sz="2400" b="1" dirty="0">
                <a:solidFill>
                  <a:schemeClr val="accent5">
                    <a:lumMod val="75000"/>
                  </a:schemeClr>
                </a:solidFill>
                <a:latin typeface="Times New Roman Bold" panose="02020503050405090304" charset="0"/>
              </a:rPr>
              <a:t>Models</a:t>
            </a:r>
            <a:endParaRPr lang="en-US" altLang="zh-CN" sz="2400" b="1" dirty="0">
              <a:solidFill>
                <a:schemeClr val="accent5">
                  <a:lumMod val="75000"/>
                </a:schemeClr>
              </a:solidFill>
              <a:latin typeface="Times New Roman Bold"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rPr>
              <a:t>Baichuan2-7B-Chat</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rPr>
              <a:t>ChatGLM3-6B</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a:p>
            <a:pPr marL="742950" lvl="1" indent="-285750">
              <a:spcAft>
                <a:spcPts val="600"/>
              </a:spcAft>
              <a:buSzPct val="80000"/>
              <a:buFont typeface="Wingdings" panose="05000000000000000000" charset="0"/>
              <a:buChar char=""/>
            </a:pPr>
            <a:r>
              <a:rPr lang="en-US" altLang="zh-CN" sz="2000" dirty="0" err="1">
                <a:solidFill>
                  <a:schemeClr val="tx1"/>
                </a:solidFill>
                <a:latin typeface="Times New Roman Regular" panose="02020503050405090304" charset="0"/>
                <a:cs typeface="Times New Roman Regular" panose="02020503050405090304" charset="0"/>
              </a:rPr>
              <a:t>Qwen</a:t>
            </a:r>
            <a:r>
              <a:rPr lang="en-US" altLang="zh-CN" sz="2000" dirty="0">
                <a:solidFill>
                  <a:schemeClr val="tx1"/>
                </a:solidFill>
                <a:latin typeface="Times New Roman Regular" panose="02020503050405090304" charset="0"/>
                <a:cs typeface="Times New Roman Regular" panose="02020503050405090304" charset="0"/>
              </a:rPr>
              <a:t> series: </a:t>
            </a:r>
            <a:r>
              <a:rPr lang="en-US" altLang="zh-CN" sz="2000" dirty="0">
                <a:solidFill>
                  <a:schemeClr val="bg2">
                    <a:lumMod val="50000"/>
                  </a:schemeClr>
                </a:solidFill>
                <a:latin typeface="Times New Roman Regular" panose="02020503050405090304" charset="0"/>
                <a:cs typeface="Times New Roman Regular" panose="02020503050405090304" charset="0"/>
              </a:rPr>
              <a:t>Qwen-7B-chat, Qwen-14B-chat</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tx1"/>
                </a:solidFill>
                <a:latin typeface="Times New Roman Regular" panose="02020503050405090304" charset="0"/>
                <a:cs typeface="Times New Roman Regular" panose="02020503050405090304" charset="0"/>
              </a:rPr>
              <a:t>Llama2 series: </a:t>
            </a:r>
            <a:r>
              <a:rPr lang="en-US" altLang="zh-CN" sz="2000" dirty="0">
                <a:solidFill>
                  <a:schemeClr val="bg2">
                    <a:lumMod val="50000"/>
                  </a:schemeClr>
                </a:solidFill>
                <a:latin typeface="Times New Roman Regular" panose="02020503050405090304" charset="0"/>
                <a:cs typeface="Times New Roman Regular" panose="02020503050405090304" charset="0"/>
              </a:rPr>
              <a:t>Llama2-7b-chat-hf, </a:t>
            </a: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Llama2-13b-chat-hf, Llama2-70b-chat-hf</a:t>
            </a:r>
            <a:endParaRPr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p:txBody>
      </p:sp>
      <p:sp>
        <p:nvSpPr>
          <p:cNvPr id="20" name="文本框 19"/>
          <p:cNvSpPr txBox="1"/>
          <p:nvPr/>
        </p:nvSpPr>
        <p:spPr>
          <a:xfrm>
            <a:off x="769620" y="4958554"/>
            <a:ext cx="10451465" cy="1231106"/>
          </a:xfrm>
          <a:prstGeom prst="rect">
            <a:avLst/>
          </a:prstGeom>
          <a:noFill/>
        </p:spPr>
        <p:txBody>
          <a:bodyPr wrap="square" rtlCol="0">
            <a:spAutoFit/>
          </a:bodyPr>
          <a:lstStyle/>
          <a:p>
            <a:pPr lvl="0" indent="0">
              <a:spcAft>
                <a:spcPts val="600"/>
              </a:spcAft>
              <a:buFont typeface="Wingdings" panose="05000000000000000000" charset="0"/>
              <a:buNone/>
            </a:pPr>
            <a:r>
              <a:rPr lang="en-US" altLang="zh-CN" sz="2400" b="1" dirty="0">
                <a:solidFill>
                  <a:schemeClr val="accent5">
                    <a:lumMod val="75000"/>
                  </a:schemeClr>
                </a:solidFill>
                <a:latin typeface="Times New Roman Bold" panose="02020503050405090304" charset="0"/>
                <a:sym typeface="+mn-ea"/>
              </a:rPr>
              <a:t>Scenario-based testing approaches</a:t>
            </a:r>
            <a:endParaRPr lang="en-US" altLang="zh-CN" sz="2400" b="1" dirty="0">
              <a:solidFill>
                <a:schemeClr val="accent5">
                  <a:lumMod val="75000"/>
                </a:schemeClr>
              </a:solidFill>
              <a:latin typeface="Times New Roman Bold"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AV-</a:t>
            </a:r>
            <a:r>
              <a:rPr lang="en-US" altLang="zh-CN" sz="2000" dirty="0" err="1">
                <a:solidFill>
                  <a:schemeClr val="bg2">
                    <a:lumMod val="50000"/>
                  </a:schemeClr>
                </a:solidFill>
                <a:latin typeface="Times New Roman Regular" panose="02020503050405090304" charset="0"/>
                <a:cs typeface="Times New Roman Regular" panose="02020503050405090304" charset="0"/>
                <a:sym typeface="+mn-ea"/>
              </a:rPr>
              <a:t>Fuzzer</a:t>
            </a: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 </a:t>
            </a:r>
            <a:r>
              <a:rPr lang="en-US" altLang="zh-CN" sz="2000" dirty="0">
                <a:latin typeface="Times New Roman Regular" panose="02020503050405090304" charset="0"/>
                <a:cs typeface="Times New Roman Regular" panose="02020503050405090304" charset="0"/>
                <a:sym typeface="+mn-ea"/>
              </a:rPr>
              <a:t>(based on Apollo and SVL)</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a:p>
            <a:pPr marL="742950" lvl="1" indent="-28575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Drive-fuzz </a:t>
            </a:r>
            <a:r>
              <a:rPr lang="en-US" altLang="zh-CN" sz="2000" dirty="0">
                <a:latin typeface="Times New Roman Regular" panose="02020503050405090304" charset="0"/>
                <a:cs typeface="Times New Roman Regular" panose="02020503050405090304" charset="0"/>
                <a:sym typeface="+mn-ea"/>
              </a:rPr>
              <a:t>(based on Behavior-agent and Carla)</a:t>
            </a:r>
            <a:endParaRPr lang="en-US" altLang="zh-CN" sz="2000" dirty="0">
              <a:latin typeface="Times New Roman Regular" panose="02020503050405090304" charset="0"/>
              <a:cs typeface="Times New Roman Regular" panose="02020503050405090304" charset="0"/>
              <a:sym typeface="+mn-ea"/>
            </a:endParaRPr>
          </a:p>
        </p:txBody>
      </p:sp>
      <p:pic>
        <p:nvPicPr>
          <p:cNvPr id="31" name="图片 2"/>
          <p:cNvPicPr>
            <a:picLocks noChangeAspect="1"/>
          </p:cNvPicPr>
          <p:nvPr/>
        </p:nvPicPr>
        <p:blipFill>
          <a:blip r:embed="rId1"/>
          <a:stretch>
            <a:fillRect/>
          </a:stretch>
        </p:blipFill>
        <p:spPr>
          <a:xfrm>
            <a:off x="11257280" y="505460"/>
            <a:ext cx="563245" cy="563245"/>
          </a:xfrm>
          <a:prstGeom prst="rect">
            <a:avLst/>
          </a:prstGeom>
          <a:ln>
            <a:noFill/>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93" name="圆角矩形 92"/>
          <p:cNvSpPr/>
          <p:nvPr/>
        </p:nvSpPr>
        <p:spPr>
          <a:xfrm>
            <a:off x="408305" y="505460"/>
            <a:ext cx="10623872"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pic>
        <p:nvPicPr>
          <p:cNvPr id="31" name="图片 2"/>
          <p:cNvPicPr>
            <a:picLocks noChangeAspect="1"/>
          </p:cNvPicPr>
          <p:nvPr/>
        </p:nvPicPr>
        <p:blipFill>
          <a:blip r:embed="rId1"/>
          <a:stretch>
            <a:fillRect/>
          </a:stretch>
        </p:blipFill>
        <p:spPr>
          <a:xfrm>
            <a:off x="11257280" y="505460"/>
            <a:ext cx="563245" cy="563245"/>
          </a:xfrm>
          <a:prstGeom prst="rect">
            <a:avLst/>
          </a:prstGeom>
          <a:ln>
            <a:noFill/>
          </a:ln>
          <a:effectLst/>
        </p:spPr>
      </p:pic>
      <p:pic>
        <p:nvPicPr>
          <p:cNvPr id="11" name="图片 10" descr="截屏2024-08-07 20.23.46"/>
          <p:cNvPicPr>
            <a:picLocks noChangeAspect="1"/>
          </p:cNvPicPr>
          <p:nvPr/>
        </p:nvPicPr>
        <p:blipFill>
          <a:blip r:embed="rId2"/>
          <a:srcRect t="4203"/>
          <a:stretch>
            <a:fillRect/>
          </a:stretch>
        </p:blipFill>
        <p:spPr>
          <a:xfrm>
            <a:off x="443930" y="1832165"/>
            <a:ext cx="5575300" cy="1388149"/>
          </a:xfrm>
          <a:prstGeom prst="rect">
            <a:avLst/>
          </a:prstGeom>
        </p:spPr>
      </p:pic>
      <p:sp>
        <p:nvSpPr>
          <p:cNvPr id="13" name="文本框 12"/>
          <p:cNvSpPr txBox="1"/>
          <p:nvPr/>
        </p:nvSpPr>
        <p:spPr>
          <a:xfrm>
            <a:off x="598490" y="1195070"/>
            <a:ext cx="5575300" cy="644525"/>
          </a:xfrm>
          <a:prstGeom prst="rect">
            <a:avLst/>
          </a:prstGeom>
          <a:noFill/>
        </p:spPr>
        <p:txBody>
          <a:bodyPr wrap="square" rtlCol="0">
            <a:noAutofit/>
          </a:bodyPr>
          <a:lstStyle/>
          <a:p>
            <a:r>
              <a:rPr lang="zh-CN" altLang="en-US" dirty="0">
                <a:solidFill>
                  <a:schemeClr val="bg2">
                    <a:lumMod val="50000"/>
                  </a:schemeClr>
                </a:solidFill>
                <a:latin typeface="Times New Roman" panose="02020503050405090304" pitchFamily="18" charset="0"/>
                <a:cs typeface="Times New Roman" panose="02020503050405090304" pitchFamily="18" charset="0"/>
              </a:rPr>
              <a:t>Results of DiaVio Compared with Manual Diagnosis</a:t>
            </a:r>
            <a:r>
              <a:rPr lang="en-US" altLang="zh-CN" dirty="0">
                <a:solidFill>
                  <a:schemeClr val="bg2">
                    <a:lumMod val="50000"/>
                  </a:schemeClr>
                </a:solidFill>
                <a:latin typeface="Times New Roman" panose="02020503050405090304" pitchFamily="18" charset="0"/>
                <a:cs typeface="Times New Roman" panose="02020503050405090304" pitchFamily="18" charset="0"/>
              </a:rPr>
              <a:t> </a:t>
            </a:r>
            <a:r>
              <a:rPr lang="zh-CN" altLang="en-US" dirty="0">
                <a:solidFill>
                  <a:schemeClr val="bg2">
                    <a:lumMod val="50000"/>
                  </a:schemeClr>
                </a:solidFill>
                <a:latin typeface="Times New Roman" panose="02020503050405090304" pitchFamily="18" charset="0"/>
                <a:cs typeface="Times New Roman" panose="02020503050405090304" pitchFamily="18" charset="0"/>
              </a:rPr>
              <a:t>on the Liability Determination Task</a:t>
            </a:r>
            <a:endParaRPr lang="zh-CN" altLang="en-US" dirty="0">
              <a:solidFill>
                <a:schemeClr val="bg2">
                  <a:lumMod val="50000"/>
                </a:schemeClr>
              </a:solidFill>
              <a:latin typeface="Times New Roman" panose="02020503050405090304" pitchFamily="18" charset="0"/>
              <a:cs typeface="Times New Roman" panose="02020503050405090304" pitchFamily="18" charset="0"/>
            </a:endParaRPr>
          </a:p>
        </p:txBody>
      </p:sp>
      <p:grpSp>
        <p:nvGrpSpPr>
          <p:cNvPr id="14" name="组合 13"/>
          <p:cNvGrpSpPr/>
          <p:nvPr/>
        </p:nvGrpSpPr>
        <p:grpSpPr>
          <a:xfrm>
            <a:off x="676910" y="3224270"/>
            <a:ext cx="5139055" cy="1402486"/>
            <a:chOff x="532" y="457"/>
            <a:chExt cx="5236" cy="2739"/>
          </a:xfrm>
        </p:grpSpPr>
        <p:sp>
          <p:nvSpPr>
            <p:cNvPr id="15" name="圆角矩形 2"/>
            <p:cNvSpPr/>
            <p:nvPr>
              <p:custDataLst>
                <p:tags r:id="rId3"/>
              </p:custDataLst>
            </p:nvPr>
          </p:nvSpPr>
          <p:spPr>
            <a:xfrm>
              <a:off x="532" y="457"/>
              <a:ext cx="5236" cy="2739"/>
            </a:xfrm>
            <a:prstGeom prst="roundRect">
              <a:avLst>
                <a:gd name="adj" fmla="val 8637"/>
              </a:avLst>
            </a:prstGeom>
            <a:solidFill>
              <a:schemeClr val="accent1">
                <a:lumMod val="40000"/>
                <a:lumOff val="60000"/>
                <a:alpha val="40000"/>
              </a:schemeClr>
            </a:solidFill>
            <a:ln w="9525">
              <a:solidFill>
                <a:schemeClr val="tx2">
                  <a:lumMod val="20000"/>
                  <a:lumOff val="80000"/>
                  <a:alpha val="4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sz="1400" dirty="0">
                <a:solidFill>
                  <a:schemeClr val="tx1"/>
                </a:solidFill>
                <a:latin typeface="Times New Roman" panose="02020503050405090304" pitchFamily="18" charset="0"/>
                <a:cs typeface="Times New Roman" panose="02020503050405090304" pitchFamily="18" charset="0"/>
              </a:endParaRPr>
            </a:p>
          </p:txBody>
        </p:sp>
        <p:sp>
          <p:nvSpPr>
            <p:cNvPr id="18" name="文本框 17"/>
            <p:cNvSpPr txBox="1"/>
            <p:nvPr/>
          </p:nvSpPr>
          <p:spPr>
            <a:xfrm>
              <a:off x="532" y="476"/>
              <a:ext cx="5134" cy="2711"/>
            </a:xfrm>
            <a:prstGeom prst="rect">
              <a:avLst/>
            </a:prstGeom>
            <a:noFill/>
          </p:spPr>
          <p:txBody>
            <a:bodyPr wrap="square" rtlCol="0" anchor="t">
              <a:noAutofit/>
            </a:bodyPr>
            <a:lstStyle/>
            <a:p>
              <a:pPr algn="just"/>
              <a:r>
                <a:rPr lang="en-US" altLang="zh-CN" sz="1200" b="1" dirty="0" err="1">
                  <a:latin typeface="Times New Roman Regular" panose="02020503050405090304" charset="0"/>
                  <a:cs typeface="Times New Roman Regular" panose="02020503050405090304" charset="0"/>
                  <a:sym typeface="+mn-ea"/>
                </a:rPr>
                <a:t>ResponsibleParty</a:t>
              </a:r>
              <a:r>
                <a:rPr lang="en-US" altLang="zh-CN" sz="1200" dirty="0">
                  <a:latin typeface="Times New Roman Regular" panose="02020503050405090304" charset="0"/>
                  <a:cs typeface="Times New Roman Regular" panose="02020503050405090304" charset="0"/>
                  <a:sym typeface="+mn-ea"/>
                </a:rPr>
                <a:t>: V1.</a:t>
              </a:r>
              <a:endParaRPr lang="en-US" altLang="zh-CN" sz="1200" dirty="0">
                <a:solidFill>
                  <a:schemeClr val="tx1"/>
                </a:solidFill>
                <a:latin typeface="Times New Roman Regular" panose="02020503050405090304" charset="0"/>
                <a:cs typeface="Times New Roman Regular" panose="02020503050405090304" charset="0"/>
              </a:endParaRPr>
            </a:p>
            <a:p>
              <a:pPr algn="just"/>
              <a:r>
                <a:rPr lang="en-US" altLang="zh-CN" sz="1200" b="1" dirty="0" err="1">
                  <a:latin typeface="Times New Roman Regular" panose="02020503050405090304" charset="0"/>
                  <a:cs typeface="Times New Roman Regular" panose="02020503050405090304" charset="0"/>
                  <a:sym typeface="+mn-ea"/>
                </a:rPr>
                <a:t>ReasonForLiability</a:t>
              </a:r>
              <a:r>
                <a:rPr lang="en-US" altLang="zh-CN" sz="1200" b="1" dirty="0">
                  <a:latin typeface="Times New Roman Regular" panose="02020503050405090304" charset="0"/>
                  <a:cs typeface="Times New Roman Regular" panose="02020503050405090304" charset="0"/>
                  <a:sym typeface="+mn-ea"/>
                </a:rPr>
                <a:t>: </a:t>
              </a:r>
              <a:r>
                <a:rPr lang="en-US" altLang="zh-CN" sz="1200" dirty="0">
                  <a:latin typeface="Times New Roman Regular" panose="02020503050405090304" charset="0"/>
                  <a:cs typeface="Times New Roman Regular" panose="02020503050405090304" charset="0"/>
                  <a:sym typeface="+mn-ea"/>
                </a:rPr>
                <a:t>The causation is that V1 failed to yield the right of way to V2, which had the green light, and instead turned left into the path of V2. This action caused the front of V2 to collide with the left side of V1 even though V1 had decelerated to avoid collision. It's also worth mentioning that the road conditions were wet due to rain, which may have contributed to the severity of the impact.</a:t>
              </a:r>
              <a:endParaRPr lang="en-US" altLang="zh-CN" sz="1200" dirty="0">
                <a:latin typeface="Times New Roman Regular" panose="02020503050405090304" charset="0"/>
                <a:cs typeface="Times New Roman Regular" panose="02020503050405090304" charset="0"/>
                <a:sym typeface="+mn-ea"/>
              </a:endParaRPr>
            </a:p>
          </p:txBody>
        </p:sp>
      </p:grpSp>
      <p:sp>
        <p:nvSpPr>
          <p:cNvPr id="19" name="文本框 18"/>
          <p:cNvSpPr txBox="1"/>
          <p:nvPr/>
        </p:nvSpPr>
        <p:spPr>
          <a:xfrm>
            <a:off x="701039" y="4614345"/>
            <a:ext cx="5114925" cy="337185"/>
          </a:xfrm>
          <a:prstGeom prst="rect">
            <a:avLst/>
          </a:prstGeom>
          <a:noFill/>
        </p:spPr>
        <p:txBody>
          <a:bodyPr wrap="square" rtlCol="0">
            <a:spAutoFit/>
          </a:bodyPr>
          <a:lstStyle/>
          <a:p>
            <a:pPr algn="ctr"/>
            <a:r>
              <a:rPr lang="en-US" altLang="zh-CN" sz="1600" dirty="0">
                <a:solidFill>
                  <a:schemeClr val="bg2">
                    <a:lumMod val="50000"/>
                  </a:schemeClr>
                </a:solidFill>
                <a:latin typeface="Times New Roman Regular" panose="02020503050405090304" charset="0"/>
                <a:cs typeface="Times New Roman Regular" panose="02020503050405090304" charset="0"/>
              </a:rPr>
              <a:t>Example d</a:t>
            </a:r>
            <a:r>
              <a:rPr lang="zh-CN" altLang="en-US" sz="1600" dirty="0">
                <a:solidFill>
                  <a:schemeClr val="bg2">
                    <a:lumMod val="50000"/>
                  </a:schemeClr>
                </a:solidFill>
                <a:latin typeface="Times New Roman Regular" panose="02020503050405090304" charset="0"/>
                <a:cs typeface="Times New Roman Regular" panose="02020503050405090304" charset="0"/>
              </a:rPr>
              <a:t>iagnosis of Fine-Tuned Llama2-70b-chat-hf</a:t>
            </a:r>
            <a:endParaRPr lang="zh-CN" altLang="en-US" sz="1600" dirty="0">
              <a:solidFill>
                <a:schemeClr val="bg2">
                  <a:lumMod val="50000"/>
                </a:schemeClr>
              </a:solidFill>
              <a:latin typeface="Times New Roman Regular" panose="02020503050405090304" charset="0"/>
              <a:cs typeface="Times New Roman Regular" panose="02020503050405090304" charset="0"/>
            </a:endParaRPr>
          </a:p>
        </p:txBody>
      </p:sp>
      <p:sp>
        <p:nvSpPr>
          <p:cNvPr id="9" name="文本框 8"/>
          <p:cNvSpPr txBox="1"/>
          <p:nvPr/>
        </p:nvSpPr>
        <p:spPr>
          <a:xfrm>
            <a:off x="508640" y="586105"/>
            <a:ext cx="10960100" cy="475615"/>
          </a:xfrm>
          <a:prstGeom prst="rect">
            <a:avLst/>
          </a:prstGeom>
          <a:noFill/>
        </p:spPr>
        <p:txBody>
          <a:bodyPr wrap="square" rtlCol="0">
            <a:spAutoFit/>
          </a:bodyPr>
          <a:lstStyle/>
          <a:p>
            <a:r>
              <a:rPr lang="en-US" altLang="zh-CN" sz="2500" dirty="0">
                <a:solidFill>
                  <a:schemeClr val="tx1"/>
                </a:solidFill>
                <a:latin typeface="Times New Roman Regular" panose="02020503050405090304" charset="0"/>
                <a:cs typeface="Times New Roman Regular" panose="02020503050405090304" charset="0"/>
                <a:sym typeface="+mn-ea"/>
              </a:rPr>
              <a:t>E</a:t>
            </a:r>
            <a:r>
              <a:rPr lang="zh-CN" altLang="en-US" sz="2500" dirty="0">
                <a:solidFill>
                  <a:schemeClr val="tx1"/>
                </a:solidFill>
                <a:latin typeface="Times New Roman Regular" panose="02020503050405090304" charset="0"/>
                <a:cs typeface="Times New Roman Regular" panose="02020503050405090304" charset="0"/>
                <a:sym typeface="+mn-ea"/>
              </a:rPr>
              <a:t>ffective</a:t>
            </a:r>
            <a:r>
              <a:rPr lang="en-US" altLang="zh-CN" sz="2500" dirty="0">
                <a:solidFill>
                  <a:schemeClr val="tx1"/>
                </a:solidFill>
                <a:latin typeface="Times New Roman Regular" panose="02020503050405090304" charset="0"/>
                <a:cs typeface="Times New Roman Regular" panose="02020503050405090304" charset="0"/>
                <a:sym typeface="+mn-ea"/>
              </a:rPr>
              <a:t>ness</a:t>
            </a:r>
            <a:r>
              <a:rPr lang="zh-CN" altLang="en-US" sz="2500" dirty="0">
                <a:solidFill>
                  <a:schemeClr val="tx1"/>
                </a:solidFill>
                <a:latin typeface="Times New Roman Regular" panose="02020503050405090304" charset="0"/>
                <a:cs typeface="Times New Roman Regular" panose="02020503050405090304" charset="0"/>
                <a:sym typeface="+mn-ea"/>
              </a:rPr>
              <a:t> and </a:t>
            </a:r>
            <a:r>
              <a:rPr lang="en-US" altLang="zh-CN" sz="2500" dirty="0">
                <a:solidFill>
                  <a:schemeClr val="tx1"/>
                </a:solidFill>
                <a:latin typeface="Times New Roman Regular" panose="02020503050405090304" charset="0"/>
                <a:cs typeface="Times New Roman Regular" panose="02020503050405090304" charset="0"/>
                <a:sym typeface="+mn-ea"/>
              </a:rPr>
              <a:t>Efficiency of</a:t>
            </a:r>
            <a:r>
              <a:rPr lang="zh-CN" altLang="en-US" sz="2500" dirty="0">
                <a:solidFill>
                  <a:schemeClr val="tx1"/>
                </a:solidFill>
                <a:latin typeface="Times New Roman Regular" panose="02020503050405090304" charset="0"/>
                <a:cs typeface="Times New Roman Regular" panose="02020503050405090304" charset="0"/>
                <a:sym typeface="+mn-ea"/>
              </a:rPr>
              <a:t> DiaVio in </a:t>
            </a:r>
            <a:r>
              <a:rPr lang="en-US" altLang="zh-CN" sz="2500" dirty="0">
                <a:solidFill>
                  <a:schemeClr val="tx1"/>
                </a:solidFill>
                <a:latin typeface="Times New Roman Regular" panose="02020503050405090304" charset="0"/>
                <a:cs typeface="Times New Roman Regular" panose="02020503050405090304" charset="0"/>
                <a:sym typeface="+mn-ea"/>
              </a:rPr>
              <a:t>D</a:t>
            </a:r>
            <a:r>
              <a:rPr lang="zh-CN" altLang="en-US" sz="2500" dirty="0">
                <a:solidFill>
                  <a:schemeClr val="tx1"/>
                </a:solidFill>
                <a:latin typeface="Times New Roman Regular" panose="02020503050405090304" charset="0"/>
                <a:cs typeface="Times New Roman Regular" panose="02020503050405090304" charset="0"/>
                <a:sym typeface="+mn-ea"/>
              </a:rPr>
              <a:t>iagnosing </a:t>
            </a:r>
            <a:r>
              <a:rPr lang="en-US" altLang="zh-CN" sz="2500" dirty="0">
                <a:solidFill>
                  <a:schemeClr val="tx1"/>
                </a:solidFill>
                <a:latin typeface="Times New Roman Regular" panose="02020503050405090304" charset="0"/>
                <a:cs typeface="Times New Roman Regular" panose="02020503050405090304" charset="0"/>
                <a:sym typeface="+mn-ea"/>
              </a:rPr>
              <a:t>V</a:t>
            </a:r>
            <a:r>
              <a:rPr lang="zh-CN" altLang="en-US" sz="2500" dirty="0">
                <a:solidFill>
                  <a:schemeClr val="tx1"/>
                </a:solidFill>
                <a:latin typeface="Times New Roman Regular" panose="02020503050405090304" charset="0"/>
                <a:cs typeface="Times New Roman Regular" panose="02020503050405090304" charset="0"/>
                <a:sym typeface="+mn-ea"/>
              </a:rPr>
              <a:t>iolation </a:t>
            </a:r>
            <a:r>
              <a:rPr lang="en-US" altLang="zh-CN" sz="2500" dirty="0">
                <a:solidFill>
                  <a:schemeClr val="tx1"/>
                </a:solidFill>
                <a:latin typeface="Times New Roman Regular" panose="02020503050405090304" charset="0"/>
                <a:cs typeface="Times New Roman Regular" panose="02020503050405090304" charset="0"/>
                <a:sym typeface="+mn-ea"/>
              </a:rPr>
              <a:t>S</a:t>
            </a:r>
            <a:r>
              <a:rPr lang="zh-CN" altLang="en-US" sz="2500" dirty="0">
                <a:solidFill>
                  <a:schemeClr val="tx1"/>
                </a:solidFill>
                <a:latin typeface="Times New Roman Regular" panose="02020503050405090304" charset="0"/>
                <a:cs typeface="Times New Roman Regular" panose="02020503050405090304" charset="0"/>
                <a:sym typeface="+mn-ea"/>
              </a:rPr>
              <a:t>cenarios</a:t>
            </a:r>
            <a:r>
              <a:rPr lang="en-US" altLang="zh-CN" sz="2500" dirty="0">
                <a:solidFill>
                  <a:schemeClr val="tx1"/>
                </a:solidFill>
                <a:latin typeface="Times New Roman Regular" panose="02020503050405090304" charset="0"/>
                <a:cs typeface="Times New Roman Regular" panose="02020503050405090304" charset="0"/>
                <a:sym typeface="+mn-ea"/>
              </a:rPr>
              <a:t> (RQ3)</a:t>
            </a:r>
            <a:endParaRPr lang="en-US" altLang="zh-CN" sz="2500" dirty="0">
              <a:solidFill>
                <a:schemeClr val="tx1"/>
              </a:solidFill>
              <a:latin typeface="Times New Roman Regular" panose="02020503050405090304" charset="0"/>
              <a:cs typeface="Times New Roman Regular" panose="02020503050405090304" charset="0"/>
              <a:sym typeface="+mn-ea"/>
            </a:endParaRPr>
          </a:p>
        </p:txBody>
      </p:sp>
      <p:pic>
        <p:nvPicPr>
          <p:cNvPr id="10" name="图片 9" descr="截屏2024-08-07 20.30.40"/>
          <p:cNvPicPr>
            <a:picLocks noChangeAspect="1"/>
          </p:cNvPicPr>
          <p:nvPr/>
        </p:nvPicPr>
        <p:blipFill>
          <a:blip r:embed="rId4"/>
          <a:stretch>
            <a:fillRect/>
          </a:stretch>
        </p:blipFill>
        <p:spPr>
          <a:xfrm>
            <a:off x="6155750" y="1832165"/>
            <a:ext cx="5461000" cy="1711960"/>
          </a:xfrm>
          <a:prstGeom prst="rect">
            <a:avLst/>
          </a:prstGeom>
        </p:spPr>
      </p:pic>
      <p:sp>
        <p:nvSpPr>
          <p:cNvPr id="21" name="文本框 20"/>
          <p:cNvSpPr txBox="1"/>
          <p:nvPr/>
        </p:nvSpPr>
        <p:spPr>
          <a:xfrm>
            <a:off x="6186167" y="1194435"/>
            <a:ext cx="5606795" cy="645160"/>
          </a:xfrm>
          <a:prstGeom prst="rect">
            <a:avLst/>
          </a:prstGeom>
          <a:noFill/>
        </p:spPr>
        <p:txBody>
          <a:bodyPr wrap="square" rtlCol="0">
            <a:spAutoFit/>
          </a:bodyPr>
          <a:lstStyle/>
          <a:p>
            <a:r>
              <a:rPr lang="zh-CN" altLang="en-US" dirty="0">
                <a:solidFill>
                  <a:schemeClr val="bg2">
                    <a:lumMod val="50000"/>
                  </a:schemeClr>
                </a:solidFill>
                <a:latin typeface="Times New Roman Regular" panose="02020503050405090304" charset="0"/>
                <a:cs typeface="Times New Roman Regular" panose="02020503050405090304" charset="0"/>
              </a:rPr>
              <a:t>Results of DiaVio Compared with Manual Diagnosis</a:t>
            </a:r>
            <a:r>
              <a:rPr lang="en-US" altLang="zh-CN" dirty="0">
                <a:solidFill>
                  <a:schemeClr val="bg2">
                    <a:lumMod val="50000"/>
                  </a:schemeClr>
                </a:solidFill>
                <a:latin typeface="Times New Roman Regular" panose="02020503050405090304" charset="0"/>
                <a:cs typeface="Times New Roman Regular" panose="02020503050405090304" charset="0"/>
              </a:rPr>
              <a:t> </a:t>
            </a:r>
            <a:r>
              <a:rPr lang="zh-CN" altLang="en-US" dirty="0">
                <a:solidFill>
                  <a:schemeClr val="bg2">
                    <a:lumMod val="50000"/>
                  </a:schemeClr>
                </a:solidFill>
                <a:latin typeface="Times New Roman Regular" panose="02020503050405090304" charset="0"/>
                <a:cs typeface="Times New Roman Regular" panose="02020503050405090304" charset="0"/>
              </a:rPr>
              <a:t>on the Crash Classification Task</a:t>
            </a:r>
            <a:endParaRPr lang="zh-CN" altLang="en-US" dirty="0">
              <a:solidFill>
                <a:schemeClr val="bg2">
                  <a:lumMod val="50000"/>
                </a:schemeClr>
              </a:solidFill>
              <a:latin typeface="Times New Roman Regular" panose="02020503050405090304" charset="0"/>
              <a:cs typeface="Times New Roman Regular" panose="02020503050405090304" charset="0"/>
            </a:endParaRPr>
          </a:p>
        </p:txBody>
      </p:sp>
      <p:sp>
        <p:nvSpPr>
          <p:cNvPr id="22" name="圆角矩形 2"/>
          <p:cNvSpPr/>
          <p:nvPr>
            <p:custDataLst>
              <p:tags r:id="rId5"/>
            </p:custDataLst>
          </p:nvPr>
        </p:nvSpPr>
        <p:spPr>
          <a:xfrm>
            <a:off x="6245542" y="3528848"/>
            <a:ext cx="5272408" cy="1093299"/>
          </a:xfrm>
          <a:prstGeom prst="roundRect">
            <a:avLst>
              <a:gd name="adj" fmla="val 8637"/>
            </a:avLst>
          </a:prstGeom>
          <a:solidFill>
            <a:schemeClr val="accent1">
              <a:lumMod val="40000"/>
              <a:lumOff val="60000"/>
              <a:alpha val="40000"/>
            </a:schemeClr>
          </a:solidFill>
          <a:ln w="9525">
            <a:solidFill>
              <a:schemeClr val="tx2">
                <a:lumMod val="20000"/>
                <a:lumOff val="80000"/>
                <a:alpha val="4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endParaRPr lang="zh-CN" altLang="en-US" sz="1400" dirty="0">
              <a:solidFill>
                <a:schemeClr val="tx1"/>
              </a:solidFill>
              <a:latin typeface="Times New Roman" panose="02020503050405090304" pitchFamily="18" charset="0"/>
              <a:cs typeface="Times New Roman" panose="02020503050405090304" pitchFamily="18" charset="0"/>
            </a:endParaRPr>
          </a:p>
        </p:txBody>
      </p:sp>
      <p:sp>
        <p:nvSpPr>
          <p:cNvPr id="23" name="文本框 22"/>
          <p:cNvSpPr txBox="1"/>
          <p:nvPr>
            <p:custDataLst>
              <p:tags r:id="rId6"/>
            </p:custDataLst>
          </p:nvPr>
        </p:nvSpPr>
        <p:spPr>
          <a:xfrm>
            <a:off x="6299900" y="3578333"/>
            <a:ext cx="5139054" cy="1031940"/>
          </a:xfrm>
          <a:prstGeom prst="rect">
            <a:avLst/>
          </a:prstGeom>
          <a:noFill/>
        </p:spPr>
        <p:txBody>
          <a:bodyPr wrap="square" rtlCol="0" anchor="t">
            <a:noAutofit/>
          </a:bodyPr>
          <a:lstStyle/>
          <a:p>
            <a:pPr algn="just"/>
            <a:r>
              <a:rPr lang="en-US" altLang="zh-CN" sz="1200" b="1" dirty="0" err="1">
                <a:latin typeface="Times New Roman Regular" panose="02020503050405090304" charset="0"/>
                <a:cs typeface="Times New Roman Regular" panose="02020503050405090304" charset="0"/>
                <a:sym typeface="+mn-ea"/>
              </a:rPr>
              <a:t>CrashCategory</a:t>
            </a:r>
            <a:r>
              <a:rPr lang="en-US" altLang="zh-CN" sz="1200" b="1" dirty="0">
                <a:latin typeface="Times New Roman Regular" panose="02020503050405090304" charset="0"/>
                <a:cs typeface="Times New Roman Regular" panose="02020503050405090304" charset="0"/>
                <a:sym typeface="+mn-ea"/>
              </a:rPr>
              <a:t>: </a:t>
            </a:r>
            <a:r>
              <a:rPr lang="en-US" altLang="zh-CN" sz="1200" dirty="0">
                <a:latin typeface="Times New Roman Regular" panose="02020503050405090304" charset="0"/>
                <a:cs typeface="Times New Roman Regular" panose="02020503050405090304" charset="0"/>
                <a:sym typeface="+mn-ea"/>
              </a:rPr>
              <a:t>Front-to-Side. </a:t>
            </a:r>
            <a:endParaRPr lang="en-US" altLang="zh-CN" sz="1200" dirty="0">
              <a:solidFill>
                <a:schemeClr val="tx1"/>
              </a:solidFill>
              <a:latin typeface="Times New Roman Regular" panose="02020503050405090304" charset="0"/>
              <a:cs typeface="Times New Roman Regular" panose="02020503050405090304" charset="0"/>
            </a:endParaRPr>
          </a:p>
          <a:p>
            <a:pPr algn="just"/>
            <a:r>
              <a:rPr lang="en-US" altLang="zh-CN" sz="1200" b="1" dirty="0" err="1">
                <a:latin typeface="Times New Roman Regular" panose="02020503050405090304" charset="0"/>
                <a:cs typeface="Times New Roman Regular" panose="02020503050405090304" charset="0"/>
                <a:sym typeface="+mn-ea"/>
              </a:rPr>
              <a:t>ReasonForCategory</a:t>
            </a:r>
            <a:r>
              <a:rPr lang="en-US" altLang="zh-CN" sz="1200" b="1" dirty="0">
                <a:latin typeface="Times New Roman Regular" panose="02020503050405090304" charset="0"/>
                <a:cs typeface="Times New Roman Regular" panose="02020503050405090304" charset="0"/>
                <a:sym typeface="+mn-ea"/>
              </a:rPr>
              <a:t>: </a:t>
            </a:r>
            <a:r>
              <a:rPr lang="en-US" altLang="zh-CN" sz="1200" dirty="0">
                <a:latin typeface="Times New Roman Regular" panose="02020503050405090304" charset="0"/>
                <a:cs typeface="Times New Roman Regular" panose="02020503050405090304" charset="0"/>
                <a:sym typeface="+mn-ea"/>
              </a:rPr>
              <a:t>The description of the crash states that V2 was traveling north on the 2-lane road and struck V1 in the left side as it was trying to change lane to the left. This indicates that the front of V2 collided with the side of V1, which fits the definition of a Front-to-Side Collision. </a:t>
            </a:r>
            <a:endParaRPr lang="en-US" altLang="zh-CN" sz="1200" dirty="0">
              <a:latin typeface="Times New Roman Regular" panose="02020503050405090304" charset="0"/>
              <a:cs typeface="Times New Roman Regular" panose="02020503050405090304" charset="0"/>
              <a:sym typeface="+mn-ea"/>
            </a:endParaRPr>
          </a:p>
        </p:txBody>
      </p:sp>
      <p:sp>
        <p:nvSpPr>
          <p:cNvPr id="24" name="文本框 23"/>
          <p:cNvSpPr txBox="1"/>
          <p:nvPr/>
        </p:nvSpPr>
        <p:spPr>
          <a:xfrm>
            <a:off x="6245543" y="4597200"/>
            <a:ext cx="5272407" cy="337185"/>
          </a:xfrm>
          <a:prstGeom prst="rect">
            <a:avLst/>
          </a:prstGeom>
          <a:noFill/>
        </p:spPr>
        <p:txBody>
          <a:bodyPr wrap="square" rtlCol="0">
            <a:spAutoFit/>
          </a:bodyPr>
          <a:lstStyle/>
          <a:p>
            <a:pPr algn="ctr"/>
            <a:r>
              <a:rPr lang="en-US" altLang="zh-CN" sz="1600" dirty="0">
                <a:solidFill>
                  <a:schemeClr val="bg2">
                    <a:lumMod val="50000"/>
                  </a:schemeClr>
                </a:solidFill>
                <a:latin typeface="Times New Roman Regular" panose="02020503050405090304" charset="0"/>
                <a:cs typeface="Times New Roman Regular" panose="02020503050405090304" charset="0"/>
              </a:rPr>
              <a:t>Example d</a:t>
            </a:r>
            <a:r>
              <a:rPr lang="zh-CN" altLang="en-US" sz="1600" dirty="0">
                <a:solidFill>
                  <a:schemeClr val="bg2">
                    <a:lumMod val="50000"/>
                  </a:schemeClr>
                </a:solidFill>
                <a:latin typeface="Times New Roman Regular" panose="02020503050405090304" charset="0"/>
                <a:cs typeface="Times New Roman Regular" panose="02020503050405090304" charset="0"/>
              </a:rPr>
              <a:t>iagnosis of Fine-Tuned Llama2-70b-chat-hf</a:t>
            </a:r>
            <a:endParaRPr lang="zh-CN" altLang="en-US" sz="1600" dirty="0">
              <a:solidFill>
                <a:schemeClr val="bg2">
                  <a:lumMod val="50000"/>
                </a:schemeClr>
              </a:solidFill>
              <a:latin typeface="Times New Roman Regular" panose="02020503050405090304" charset="0"/>
              <a:cs typeface="Times New Roman Regular" panose="02020503050405090304" charset="0"/>
            </a:endParaRPr>
          </a:p>
        </p:txBody>
      </p:sp>
      <p:grpSp>
        <p:nvGrpSpPr>
          <p:cNvPr id="27" name="组合 26"/>
          <p:cNvGrpSpPr/>
          <p:nvPr/>
        </p:nvGrpSpPr>
        <p:grpSpPr>
          <a:xfrm>
            <a:off x="614235" y="4958314"/>
            <a:ext cx="10978515" cy="1428750"/>
            <a:chOff x="986" y="8332"/>
            <a:chExt cx="17289" cy="2250"/>
          </a:xfrm>
        </p:grpSpPr>
        <p:sp>
          <p:nvSpPr>
            <p:cNvPr id="28" name="圆角矩形 27"/>
            <p:cNvSpPr/>
            <p:nvPr/>
          </p:nvSpPr>
          <p:spPr>
            <a:xfrm>
              <a:off x="986" y="8332"/>
              <a:ext cx="17289" cy="2250"/>
            </a:xfrm>
            <a:prstGeom prst="roundRect">
              <a:avLst/>
            </a:prstGeom>
            <a:noFill/>
            <a:ln w="38100">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nvSpPr>
          <p:spPr>
            <a:xfrm>
              <a:off x="1324" y="8429"/>
              <a:ext cx="16794" cy="2084"/>
            </a:xfrm>
            <a:prstGeom prst="rect">
              <a:avLst/>
            </a:prstGeom>
            <a:noFill/>
          </p:spPr>
          <p:txBody>
            <a:bodyPr wrap="square" rtlCol="0">
              <a:spAutoFit/>
            </a:bodyPr>
            <a:lstStyle/>
            <a:p>
              <a:pPr marL="285750" indent="-285750">
                <a:buFont typeface="Arial" panose="020B0604020202090204" pitchFamily="34" charset="0"/>
                <a:buChar char="•"/>
              </a:pPr>
              <a:r>
                <a:rPr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DiaVio achieves an accuracy of 93.84% and 96.21%</a:t>
              </a:r>
              <a:r>
                <a:rPr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on liability determination and crash classification </a:t>
              </a:r>
              <a:r>
                <a:rPr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rPr>
                <a:t>e</a:t>
              </a:r>
              <a:r>
                <a:rPr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fficiently</a:t>
              </a:r>
              <a:endParaRPr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endParaRPr>
            </a:p>
            <a:p>
              <a:pPr marL="285750" indent="-285750">
                <a:buFont typeface="Arial" panose="020B0604020202090204" pitchFamily="34" charset="0"/>
                <a:buChar char="•"/>
              </a:pPr>
              <a:r>
                <a:rPr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DiaVio can eliminate a large number</a:t>
              </a:r>
              <a:r>
                <a:rPr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of violation scenarios caused by NPC vehicles, significantly</a:t>
              </a:r>
              <a:r>
                <a:rPr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improving the efficiency of violation diagnosis</a:t>
              </a:r>
              <a:endParaRPr lang="zh-CN" altLang="en-US" sz="2000" dirty="0">
                <a:solidFill>
                  <a:schemeClr val="bg2">
                    <a:lumMod val="50000"/>
                  </a:schemeClr>
                </a:solidFill>
                <a:latin typeface="Times New Roman" panose="02020503050405090304" pitchFamily="18" charset="0"/>
                <a:cs typeface="Times New Roman" panose="02020503050405090304" pitchFamily="18"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pic>
        <p:nvPicPr>
          <p:cNvPr id="31" name="图片 2"/>
          <p:cNvPicPr>
            <a:picLocks noChangeAspect="1"/>
          </p:cNvPicPr>
          <p:nvPr/>
        </p:nvPicPr>
        <p:blipFill>
          <a:blip r:embed="rId1"/>
          <a:stretch>
            <a:fillRect/>
          </a:stretch>
        </p:blipFill>
        <p:spPr>
          <a:xfrm>
            <a:off x="10990580" y="542290"/>
            <a:ext cx="693420" cy="693420"/>
          </a:xfrm>
          <a:prstGeom prst="rect">
            <a:avLst/>
          </a:prstGeom>
          <a:ln>
            <a:noFill/>
          </a:ln>
          <a:effectLst/>
        </p:spPr>
      </p:pic>
      <p:sp>
        <p:nvSpPr>
          <p:cNvPr id="20" name="圆角矩形 19"/>
          <p:cNvSpPr/>
          <p:nvPr/>
        </p:nvSpPr>
        <p:spPr>
          <a:xfrm>
            <a:off x="1256665" y="1790056"/>
            <a:ext cx="4122420" cy="4410075"/>
          </a:xfrm>
          <a:prstGeom prst="roundRect">
            <a:avLst>
              <a:gd name="adj" fmla="val 8656"/>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apollo_ego"/>
          <p:cNvPicPr>
            <a:picLocks noChangeAspect="1"/>
          </p:cNvPicPr>
          <p:nvPr/>
        </p:nvPicPr>
        <p:blipFill>
          <a:blip r:embed="rId2"/>
          <a:stretch>
            <a:fillRect/>
          </a:stretch>
        </p:blipFill>
        <p:spPr>
          <a:xfrm>
            <a:off x="2018030" y="1946901"/>
            <a:ext cx="2522855" cy="1890395"/>
          </a:xfrm>
          <a:prstGeom prst="rect">
            <a:avLst/>
          </a:prstGeom>
        </p:spPr>
      </p:pic>
      <p:sp>
        <p:nvSpPr>
          <p:cNvPr id="22" name="圆角矩形 21"/>
          <p:cNvSpPr/>
          <p:nvPr/>
        </p:nvSpPr>
        <p:spPr>
          <a:xfrm>
            <a:off x="6771005" y="1790056"/>
            <a:ext cx="4109720" cy="4410075"/>
          </a:xfrm>
          <a:prstGeom prst="roundRect">
            <a:avLst>
              <a:gd name="adj" fmla="val 8656"/>
            </a:avLst>
          </a:prstGeom>
          <a:solidFill>
            <a:schemeClr val="accent2">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 name="图片 8" descr="apollo_npc"/>
          <p:cNvPicPr>
            <a:picLocks noChangeAspect="1"/>
          </p:cNvPicPr>
          <p:nvPr/>
        </p:nvPicPr>
        <p:blipFill>
          <a:blip r:embed="rId3"/>
          <a:stretch>
            <a:fillRect/>
          </a:stretch>
        </p:blipFill>
        <p:spPr>
          <a:xfrm>
            <a:off x="7595870" y="1936741"/>
            <a:ext cx="2522220" cy="1889760"/>
          </a:xfrm>
          <a:prstGeom prst="rect">
            <a:avLst/>
          </a:prstGeom>
        </p:spPr>
      </p:pic>
      <p:pic>
        <p:nvPicPr>
          <p:cNvPr id="10" name="图片 9" descr="drivefuzz_ego"/>
          <p:cNvPicPr>
            <a:picLocks noChangeAspect="1"/>
          </p:cNvPicPr>
          <p:nvPr/>
        </p:nvPicPr>
        <p:blipFill>
          <a:blip r:embed="rId4"/>
          <a:stretch>
            <a:fillRect/>
          </a:stretch>
        </p:blipFill>
        <p:spPr>
          <a:xfrm>
            <a:off x="2018030" y="4035416"/>
            <a:ext cx="2523490" cy="1891030"/>
          </a:xfrm>
          <a:prstGeom prst="rect">
            <a:avLst/>
          </a:prstGeom>
        </p:spPr>
      </p:pic>
      <p:pic>
        <p:nvPicPr>
          <p:cNvPr id="11" name="图片 10" descr="drivefuzz_npc"/>
          <p:cNvPicPr>
            <a:picLocks noChangeAspect="1"/>
          </p:cNvPicPr>
          <p:nvPr/>
        </p:nvPicPr>
        <p:blipFill>
          <a:blip r:embed="rId5"/>
          <a:stretch>
            <a:fillRect/>
          </a:stretch>
        </p:blipFill>
        <p:spPr>
          <a:xfrm>
            <a:off x="7595870" y="4036051"/>
            <a:ext cx="2523490" cy="1891030"/>
          </a:xfrm>
          <a:prstGeom prst="rect">
            <a:avLst/>
          </a:prstGeom>
        </p:spPr>
      </p:pic>
      <p:sp>
        <p:nvSpPr>
          <p:cNvPr id="13" name="文本框 12"/>
          <p:cNvSpPr txBox="1"/>
          <p:nvPr/>
        </p:nvSpPr>
        <p:spPr>
          <a:xfrm>
            <a:off x="2091690" y="3751571"/>
            <a:ext cx="2449830" cy="344170"/>
          </a:xfrm>
          <a:prstGeom prst="rect">
            <a:avLst/>
          </a:prstGeom>
          <a:noFill/>
        </p:spPr>
        <p:txBody>
          <a:bodyPr wrap="square" rtlCol="0">
            <a:noAutofit/>
          </a:bodyPr>
          <a:lstStyle/>
          <a:p>
            <a:r>
              <a:rPr lang="zh-CN" altLang="en-US" sz="1400" b="1">
                <a:latin typeface="Times New Roman Bold" panose="02020503050405090304" charset="0"/>
                <a:cs typeface="Times New Roman Bold" panose="02020503050405090304" charset="0"/>
              </a:rPr>
              <a:t>Caused by Ego (AV-Fuzzer)</a:t>
            </a:r>
            <a:endParaRPr lang="zh-CN" altLang="en-US" sz="1400" b="1">
              <a:latin typeface="Times New Roman Bold" panose="02020503050405090304" charset="0"/>
              <a:cs typeface="Times New Roman Bold" panose="02020503050405090304" charset="0"/>
            </a:endParaRPr>
          </a:p>
        </p:txBody>
      </p:sp>
      <p:sp>
        <p:nvSpPr>
          <p:cNvPr id="14" name="文本框 13"/>
          <p:cNvSpPr txBox="1"/>
          <p:nvPr/>
        </p:nvSpPr>
        <p:spPr>
          <a:xfrm>
            <a:off x="7594600" y="3751571"/>
            <a:ext cx="2449830" cy="344170"/>
          </a:xfrm>
          <a:prstGeom prst="rect">
            <a:avLst/>
          </a:prstGeom>
          <a:noFill/>
        </p:spPr>
        <p:txBody>
          <a:bodyPr wrap="square" rtlCol="0">
            <a:noAutofit/>
          </a:bodyPr>
          <a:lstStyle/>
          <a:p>
            <a:r>
              <a:rPr lang="zh-CN" altLang="en-US" sz="1400" b="1">
                <a:latin typeface="Times New Roman Bold" panose="02020503050405090304" charset="0"/>
                <a:cs typeface="Times New Roman Bold" panose="02020503050405090304" charset="0"/>
              </a:rPr>
              <a:t>Caused by </a:t>
            </a:r>
            <a:r>
              <a:rPr lang="en-US" altLang="zh-CN" sz="1400" b="1">
                <a:latin typeface="Times New Roman Bold" panose="02020503050405090304" charset="0"/>
                <a:cs typeface="Times New Roman Bold" panose="02020503050405090304" charset="0"/>
              </a:rPr>
              <a:t>NPC</a:t>
            </a:r>
            <a:r>
              <a:rPr lang="zh-CN" altLang="en-US" sz="1400" b="1">
                <a:latin typeface="Times New Roman Bold" panose="02020503050405090304" charset="0"/>
                <a:cs typeface="Times New Roman Bold" panose="02020503050405090304" charset="0"/>
              </a:rPr>
              <a:t> (AV-Fuzzer)</a:t>
            </a:r>
            <a:endParaRPr lang="zh-CN" altLang="en-US" sz="1400" b="1">
              <a:latin typeface="Times New Roman Bold" panose="02020503050405090304" charset="0"/>
              <a:cs typeface="Times New Roman Bold" panose="02020503050405090304" charset="0"/>
            </a:endParaRPr>
          </a:p>
        </p:txBody>
      </p:sp>
      <p:sp>
        <p:nvSpPr>
          <p:cNvPr id="15" name="文本框 14"/>
          <p:cNvSpPr txBox="1"/>
          <p:nvPr/>
        </p:nvSpPr>
        <p:spPr>
          <a:xfrm>
            <a:off x="2018030" y="5855961"/>
            <a:ext cx="2449830" cy="344170"/>
          </a:xfrm>
          <a:prstGeom prst="rect">
            <a:avLst/>
          </a:prstGeom>
          <a:noFill/>
        </p:spPr>
        <p:txBody>
          <a:bodyPr wrap="square" rtlCol="0">
            <a:noAutofit/>
          </a:bodyPr>
          <a:lstStyle/>
          <a:p>
            <a:r>
              <a:rPr lang="zh-CN" altLang="en-US" sz="1400" b="1">
                <a:latin typeface="Times New Roman Bold" panose="02020503050405090304" charset="0"/>
                <a:cs typeface="Times New Roman Bold" panose="02020503050405090304" charset="0"/>
              </a:rPr>
              <a:t>Caused by Ego (</a:t>
            </a:r>
            <a:r>
              <a:rPr lang="en-US" altLang="zh-CN" sz="1400" b="1">
                <a:latin typeface="Times New Roman Bold" panose="02020503050405090304" charset="0"/>
                <a:cs typeface="Times New Roman Bold" panose="02020503050405090304" charset="0"/>
              </a:rPr>
              <a:t>DriveFuzz)</a:t>
            </a:r>
            <a:endParaRPr lang="en-US" altLang="zh-CN" sz="1400" b="1">
              <a:latin typeface="Times New Roman Bold" panose="02020503050405090304" charset="0"/>
              <a:cs typeface="Times New Roman Bold" panose="02020503050405090304" charset="0"/>
            </a:endParaRPr>
          </a:p>
        </p:txBody>
      </p:sp>
      <p:sp>
        <p:nvSpPr>
          <p:cNvPr id="18" name="文本框 17"/>
          <p:cNvSpPr txBox="1"/>
          <p:nvPr/>
        </p:nvSpPr>
        <p:spPr>
          <a:xfrm>
            <a:off x="7595870" y="5855961"/>
            <a:ext cx="2449830" cy="344170"/>
          </a:xfrm>
          <a:prstGeom prst="rect">
            <a:avLst/>
          </a:prstGeom>
          <a:noFill/>
        </p:spPr>
        <p:txBody>
          <a:bodyPr wrap="square" rtlCol="0">
            <a:noAutofit/>
          </a:bodyPr>
          <a:lstStyle/>
          <a:p>
            <a:r>
              <a:rPr lang="zh-CN" altLang="en-US" sz="1400" b="1">
                <a:latin typeface="Times New Roman Bold" panose="02020503050405090304" charset="0"/>
                <a:cs typeface="Times New Roman Bold" panose="02020503050405090304" charset="0"/>
              </a:rPr>
              <a:t>Caused by </a:t>
            </a:r>
            <a:r>
              <a:rPr lang="en-US" altLang="zh-CN" sz="1400" b="1">
                <a:latin typeface="Times New Roman Bold" panose="02020503050405090304" charset="0"/>
                <a:cs typeface="Times New Roman Bold" panose="02020503050405090304" charset="0"/>
              </a:rPr>
              <a:t>NPC</a:t>
            </a:r>
            <a:r>
              <a:rPr lang="zh-CN" altLang="en-US" sz="1400" b="1">
                <a:latin typeface="Times New Roman Bold" panose="02020503050405090304" charset="0"/>
                <a:cs typeface="Times New Roman Bold" panose="02020503050405090304" charset="0"/>
              </a:rPr>
              <a:t> (</a:t>
            </a:r>
            <a:r>
              <a:rPr lang="en-US" altLang="zh-CN" sz="1400" b="1">
                <a:latin typeface="Times New Roman Bold" panose="02020503050405090304" charset="0"/>
                <a:cs typeface="Times New Roman Bold" panose="02020503050405090304" charset="0"/>
              </a:rPr>
              <a:t>DriveFuzz)</a:t>
            </a:r>
            <a:endParaRPr lang="en-US" altLang="zh-CN" sz="1400" b="1">
              <a:latin typeface="Times New Roman Bold" panose="02020503050405090304" charset="0"/>
              <a:cs typeface="Times New Roman Bold" panose="02020503050405090304" charset="0"/>
            </a:endParaRPr>
          </a:p>
        </p:txBody>
      </p:sp>
      <p:sp>
        <p:nvSpPr>
          <p:cNvPr id="19" name="文本框 18"/>
          <p:cNvSpPr txBox="1"/>
          <p:nvPr/>
        </p:nvSpPr>
        <p:spPr>
          <a:xfrm>
            <a:off x="3314507" y="1245633"/>
            <a:ext cx="5542473" cy="461665"/>
          </a:xfrm>
          <a:prstGeom prst="rect">
            <a:avLst/>
          </a:prstGeom>
          <a:noFill/>
        </p:spPr>
        <p:txBody>
          <a:bodyPr wrap="square" rtlCol="0">
            <a:spAutoFit/>
          </a:bodyPr>
          <a:lstStyle/>
          <a:p>
            <a:pPr algn="ctr">
              <a:spcAft>
                <a:spcPts val="600"/>
              </a:spcAft>
            </a:pPr>
            <a:r>
              <a:rPr lang="en-US" altLang="zh-CN" sz="2400" b="1" dirty="0">
                <a:solidFill>
                  <a:schemeClr val="accent5">
                    <a:lumMod val="75000"/>
                  </a:schemeClr>
                </a:solidFill>
                <a:latin typeface="Times New Roman Bold" panose="02020503050405090304" charset="0"/>
              </a:rPr>
              <a:t>Violation</a:t>
            </a:r>
            <a:r>
              <a:rPr lang="zh-CN" altLang="en-US" sz="2400" b="1" dirty="0">
                <a:solidFill>
                  <a:schemeClr val="accent5">
                    <a:lumMod val="75000"/>
                  </a:schemeClr>
                </a:solidFill>
                <a:latin typeface="Times New Roman Bold" panose="02020503050405090304" charset="0"/>
              </a:rPr>
              <a:t> </a:t>
            </a:r>
            <a:r>
              <a:rPr lang="en-US" altLang="zh-CN" sz="2400" b="1" dirty="0">
                <a:solidFill>
                  <a:schemeClr val="accent5">
                    <a:lumMod val="75000"/>
                  </a:schemeClr>
                </a:solidFill>
                <a:latin typeface="Times New Roman Bold" panose="02020503050405090304" charset="0"/>
              </a:rPr>
              <a:t>Examples Found by </a:t>
            </a:r>
            <a:r>
              <a:rPr lang="en-US" altLang="zh-CN" sz="2400" b="1" dirty="0" err="1">
                <a:solidFill>
                  <a:schemeClr val="accent5">
                    <a:lumMod val="75000"/>
                  </a:schemeClr>
                </a:solidFill>
                <a:latin typeface="Times New Roman Bold" panose="02020503050405090304" charset="0"/>
              </a:rPr>
              <a:t>DiaVio</a:t>
            </a:r>
            <a:endParaRPr lang="en-US" altLang="zh-CN" sz="2400" b="1" dirty="0">
              <a:solidFill>
                <a:schemeClr val="accent5">
                  <a:lumMod val="75000"/>
                </a:schemeClr>
              </a:solidFill>
              <a:latin typeface="Times New Roman Bold" panose="02020503050405090304" charset="0"/>
            </a:endParaRPr>
          </a:p>
        </p:txBody>
      </p:sp>
      <p:sp>
        <p:nvSpPr>
          <p:cNvPr id="23" name="圆角矩形 22"/>
          <p:cNvSpPr/>
          <p:nvPr/>
        </p:nvSpPr>
        <p:spPr>
          <a:xfrm>
            <a:off x="408305" y="505460"/>
            <a:ext cx="6734175"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24" name="文本框 23"/>
          <p:cNvSpPr txBox="1"/>
          <p:nvPr/>
        </p:nvSpPr>
        <p:spPr>
          <a:xfrm>
            <a:off x="450215" y="558800"/>
            <a:ext cx="6583045" cy="521970"/>
          </a:xfrm>
          <a:prstGeom prst="rect">
            <a:avLst/>
          </a:prstGeom>
          <a:noFill/>
        </p:spPr>
        <p:txBody>
          <a:bodyPr wrap="square" rtlCol="0">
            <a:spAutoFit/>
          </a:bodyPr>
          <a:lstStyle/>
          <a:p>
            <a:pPr marL="0" lvl="1"/>
            <a:r>
              <a:rPr kumimoji="1" lang="en-US" altLang="zh-CN" sz="2800" dirty="0">
                <a:solidFill>
                  <a:schemeClr val="tx1"/>
                </a:solidFill>
                <a:latin typeface="Times New Roman" panose="02020503050405090304" pitchFamily="18" charset="0"/>
                <a:cs typeface="Times New Roman" panose="02020503050405090304" pitchFamily="18" charset="0"/>
                <a:sym typeface="+mn-ea"/>
              </a:rPr>
              <a:t>Types of Violations Found by </a:t>
            </a:r>
            <a:r>
              <a:rPr kumimoji="1" lang="en-US" altLang="zh-CN" sz="2800" dirty="0" err="1">
                <a:solidFill>
                  <a:schemeClr val="tx1"/>
                </a:solidFill>
                <a:latin typeface="Times New Roman" panose="02020503050405090304" pitchFamily="18" charset="0"/>
                <a:cs typeface="Times New Roman" panose="02020503050405090304" pitchFamily="18" charset="0"/>
                <a:sym typeface="+mn-ea"/>
              </a:rPr>
              <a:t>DiaVio</a:t>
            </a:r>
            <a:r>
              <a:rPr kumimoji="1" lang="en-US" altLang="zh-CN" sz="2800" dirty="0">
                <a:solidFill>
                  <a:schemeClr val="tx1"/>
                </a:solidFill>
                <a:latin typeface="Times New Roman" panose="02020503050405090304" pitchFamily="18" charset="0"/>
                <a:cs typeface="Times New Roman" panose="02020503050405090304" pitchFamily="18" charset="0"/>
                <a:sym typeface="+mn-ea"/>
              </a:rPr>
              <a:t> (RQ4)</a:t>
            </a:r>
            <a:endParaRPr kumimoji="1" lang="en-US" altLang="zh-CN" sz="2800" dirty="0">
              <a:solidFill>
                <a:schemeClr val="tx1"/>
              </a:solidFill>
              <a:latin typeface="Times New Roman" panose="02020503050405090304" pitchFamily="18" charset="0"/>
              <a:cs typeface="Times New Roman" panose="02020503050405090304" pitchFamily="18"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pic>
        <p:nvPicPr>
          <p:cNvPr id="31" name="图片 2"/>
          <p:cNvPicPr>
            <a:picLocks noChangeAspect="1"/>
          </p:cNvPicPr>
          <p:nvPr/>
        </p:nvPicPr>
        <p:blipFill>
          <a:blip r:embed="rId1"/>
          <a:stretch>
            <a:fillRect/>
          </a:stretch>
        </p:blipFill>
        <p:spPr>
          <a:xfrm>
            <a:off x="10990580" y="542290"/>
            <a:ext cx="693420" cy="693420"/>
          </a:xfrm>
          <a:prstGeom prst="rect">
            <a:avLst/>
          </a:prstGeom>
          <a:ln>
            <a:noFill/>
          </a:ln>
          <a:effectLst/>
        </p:spPr>
      </p:pic>
      <p:pic>
        <p:nvPicPr>
          <p:cNvPr id="11" name="图片 10" descr="截屏2024-08-07 20.45.37"/>
          <p:cNvPicPr>
            <a:picLocks noChangeAspect="1"/>
          </p:cNvPicPr>
          <p:nvPr/>
        </p:nvPicPr>
        <p:blipFill>
          <a:blip r:embed="rId2"/>
          <a:stretch>
            <a:fillRect/>
          </a:stretch>
        </p:blipFill>
        <p:spPr>
          <a:xfrm>
            <a:off x="1180685" y="3158308"/>
            <a:ext cx="9769475" cy="1791970"/>
          </a:xfrm>
          <a:prstGeom prst="rect">
            <a:avLst/>
          </a:prstGeom>
        </p:spPr>
      </p:pic>
      <p:pic>
        <p:nvPicPr>
          <p:cNvPr id="26" name="图片 25" descr="截屏2024-08-07 20.47.34"/>
          <p:cNvPicPr>
            <a:picLocks noChangeAspect="1"/>
          </p:cNvPicPr>
          <p:nvPr/>
        </p:nvPicPr>
        <p:blipFill>
          <a:blip r:embed="rId3"/>
          <a:stretch>
            <a:fillRect/>
          </a:stretch>
        </p:blipFill>
        <p:spPr>
          <a:xfrm>
            <a:off x="7664342" y="1318848"/>
            <a:ext cx="1747539" cy="1638034"/>
          </a:xfrm>
          <a:prstGeom prst="rect">
            <a:avLst/>
          </a:prstGeom>
        </p:spPr>
      </p:pic>
      <p:sp>
        <p:nvSpPr>
          <p:cNvPr id="13" name="文本框 12"/>
          <p:cNvSpPr txBox="1"/>
          <p:nvPr/>
        </p:nvSpPr>
        <p:spPr>
          <a:xfrm>
            <a:off x="4033422" y="4816982"/>
            <a:ext cx="4064000" cy="337185"/>
          </a:xfrm>
          <a:prstGeom prst="rect">
            <a:avLst/>
          </a:prstGeom>
          <a:noFill/>
        </p:spPr>
        <p:txBody>
          <a:bodyPr wrap="square" rtlCol="0">
            <a:spAutoFit/>
          </a:bodyPr>
          <a:lstStyle/>
          <a:p>
            <a:pPr algn="ctr"/>
            <a:r>
              <a:rPr lang="zh-CN" altLang="en-US" sz="1600" b="1" dirty="0">
                <a:solidFill>
                  <a:schemeClr val="bg2">
                    <a:lumMod val="50000"/>
                  </a:schemeClr>
                </a:solidFill>
                <a:latin typeface="Times New Roman Bold" panose="02020503050405090304" charset="0"/>
                <a:cs typeface="Times New Roman Bold" panose="02020503050405090304" charset="0"/>
              </a:rPr>
              <a:t>Front-to-Side Crashes</a:t>
            </a:r>
            <a:endParaRPr lang="zh-CN" altLang="en-US" sz="1600" b="1" dirty="0">
              <a:solidFill>
                <a:schemeClr val="bg2">
                  <a:lumMod val="50000"/>
                </a:schemeClr>
              </a:solidFill>
              <a:latin typeface="Times New Roman Bold" panose="02020503050405090304" charset="0"/>
              <a:cs typeface="Times New Roman Bold" panose="02020503050405090304" charset="0"/>
            </a:endParaRPr>
          </a:p>
        </p:txBody>
      </p:sp>
      <p:sp>
        <p:nvSpPr>
          <p:cNvPr id="14" name="文本框 13"/>
          <p:cNvSpPr txBox="1"/>
          <p:nvPr/>
        </p:nvSpPr>
        <p:spPr>
          <a:xfrm>
            <a:off x="7665628" y="2849248"/>
            <a:ext cx="1711309" cy="337185"/>
          </a:xfrm>
          <a:prstGeom prst="rect">
            <a:avLst/>
          </a:prstGeom>
          <a:noFill/>
        </p:spPr>
        <p:txBody>
          <a:bodyPr wrap="square" rtlCol="0">
            <a:noAutofit/>
          </a:bodyPr>
          <a:lstStyle/>
          <a:p>
            <a:pPr algn="ctr"/>
            <a:r>
              <a:rPr kumimoji="1" lang="zh-CN" altLang="en-US" sz="1600" b="1" dirty="0">
                <a:solidFill>
                  <a:schemeClr val="bg2">
                    <a:lumMod val="50000"/>
                  </a:schemeClr>
                </a:solidFill>
                <a:latin typeface="Times New Roman Bold" panose="02020503050405090304" charset="0"/>
                <a:cs typeface="Times New Roman Bold" panose="02020503050405090304" charset="0"/>
                <a:sym typeface="+mn-ea"/>
              </a:rPr>
              <a:t>Frontal Crashes </a:t>
            </a:r>
            <a:endParaRPr kumimoji="1" lang="zh-CN" altLang="en-US" sz="1600" b="1" dirty="0">
              <a:solidFill>
                <a:schemeClr val="bg2">
                  <a:lumMod val="50000"/>
                </a:schemeClr>
              </a:solidFill>
              <a:latin typeface="Times New Roman Bold" panose="02020503050405090304" charset="0"/>
              <a:cs typeface="Times New Roman Bold" panose="02020503050405090304" charset="0"/>
            </a:endParaRPr>
          </a:p>
          <a:p>
            <a:endParaRPr kumimoji="1" lang="zh-CN" altLang="en-US" sz="1600" b="1" dirty="0">
              <a:latin typeface="Times New Roman Bold" panose="02020503050405090304" charset="0"/>
              <a:cs typeface="Times New Roman Bold" panose="02020503050405090304" charset="0"/>
            </a:endParaRPr>
          </a:p>
        </p:txBody>
      </p:sp>
      <p:pic>
        <p:nvPicPr>
          <p:cNvPr id="27" name="图片 26" descr="截屏2024-08-07 20.49.04"/>
          <p:cNvPicPr>
            <a:picLocks noChangeAspect="1"/>
          </p:cNvPicPr>
          <p:nvPr/>
        </p:nvPicPr>
        <p:blipFill>
          <a:blip r:embed="rId4"/>
          <a:stretch>
            <a:fillRect/>
          </a:stretch>
        </p:blipFill>
        <p:spPr>
          <a:xfrm>
            <a:off x="2486971" y="1286197"/>
            <a:ext cx="4975225" cy="1670685"/>
          </a:xfrm>
          <a:prstGeom prst="rect">
            <a:avLst/>
          </a:prstGeom>
        </p:spPr>
      </p:pic>
      <p:sp>
        <p:nvSpPr>
          <p:cNvPr id="28" name="文本框 27"/>
          <p:cNvSpPr txBox="1"/>
          <p:nvPr/>
        </p:nvSpPr>
        <p:spPr>
          <a:xfrm>
            <a:off x="3763833" y="2849249"/>
            <a:ext cx="2421255" cy="337185"/>
          </a:xfrm>
          <a:prstGeom prst="rect">
            <a:avLst/>
          </a:prstGeom>
          <a:noFill/>
        </p:spPr>
        <p:txBody>
          <a:bodyPr wrap="square" rtlCol="0">
            <a:spAutoFit/>
          </a:bodyPr>
          <a:lstStyle/>
          <a:p>
            <a:pPr algn="ctr"/>
            <a:r>
              <a:rPr lang="zh-CN" altLang="en-US" sz="1600" b="1" dirty="0">
                <a:solidFill>
                  <a:schemeClr val="bg2">
                    <a:lumMod val="50000"/>
                  </a:schemeClr>
                </a:solidFill>
                <a:latin typeface="Times New Roman Bold" panose="02020503050405090304" charset="0"/>
                <a:cs typeface="Times New Roman Bold" panose="02020503050405090304" charset="0"/>
              </a:rPr>
              <a:t>Rear-End Crashes</a:t>
            </a:r>
            <a:endParaRPr lang="zh-CN" altLang="en-US" sz="1600" b="1" dirty="0">
              <a:solidFill>
                <a:schemeClr val="bg2">
                  <a:lumMod val="50000"/>
                </a:schemeClr>
              </a:solidFill>
              <a:latin typeface="Times New Roman Bold" panose="02020503050405090304" charset="0"/>
              <a:cs typeface="Times New Roman Bold" panose="02020503050405090304" charset="0"/>
            </a:endParaRPr>
          </a:p>
        </p:txBody>
      </p:sp>
      <p:sp>
        <p:nvSpPr>
          <p:cNvPr id="93" name="圆角矩形 92"/>
          <p:cNvSpPr/>
          <p:nvPr/>
        </p:nvSpPr>
        <p:spPr>
          <a:xfrm>
            <a:off x="408305" y="505460"/>
            <a:ext cx="6734175"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2" name="文本框 1"/>
          <p:cNvSpPr txBox="1"/>
          <p:nvPr/>
        </p:nvSpPr>
        <p:spPr>
          <a:xfrm>
            <a:off x="450215" y="558800"/>
            <a:ext cx="6583045" cy="521970"/>
          </a:xfrm>
          <a:prstGeom prst="rect">
            <a:avLst/>
          </a:prstGeom>
          <a:noFill/>
        </p:spPr>
        <p:txBody>
          <a:bodyPr wrap="square" rtlCol="0">
            <a:spAutoFit/>
          </a:bodyPr>
          <a:lstStyle/>
          <a:p>
            <a:pPr marL="0" lvl="1"/>
            <a:r>
              <a:rPr kumimoji="1" lang="en-US" altLang="zh-CN" sz="2800">
                <a:solidFill>
                  <a:schemeClr val="tx1"/>
                </a:solidFill>
                <a:latin typeface="Times New Roman" panose="02020503050405090304" pitchFamily="18" charset="0"/>
                <a:cs typeface="Times New Roman" panose="02020503050405090304" pitchFamily="18" charset="0"/>
                <a:sym typeface="+mn-ea"/>
              </a:rPr>
              <a:t>Types of Violations Found by DiaVio (RQ4)</a:t>
            </a:r>
            <a:endParaRPr kumimoji="1" lang="en-US" altLang="zh-CN" sz="2800">
              <a:solidFill>
                <a:schemeClr val="tx1"/>
              </a:solidFill>
              <a:latin typeface="Times New Roman" panose="02020503050405090304" pitchFamily="18" charset="0"/>
              <a:cs typeface="Times New Roman" panose="02020503050405090304" pitchFamily="18" charset="0"/>
              <a:sym typeface="+mn-ea"/>
            </a:endParaRPr>
          </a:p>
        </p:txBody>
      </p:sp>
      <p:grpSp>
        <p:nvGrpSpPr>
          <p:cNvPr id="5" name="组合 4"/>
          <p:cNvGrpSpPr/>
          <p:nvPr/>
        </p:nvGrpSpPr>
        <p:grpSpPr>
          <a:xfrm>
            <a:off x="638175" y="5227955"/>
            <a:ext cx="11030448" cy="1176020"/>
            <a:chOff x="1005" y="7990"/>
            <a:chExt cx="17222" cy="1852"/>
          </a:xfrm>
        </p:grpSpPr>
        <p:sp>
          <p:nvSpPr>
            <p:cNvPr id="9" name="圆角矩形 8"/>
            <p:cNvSpPr/>
            <p:nvPr/>
          </p:nvSpPr>
          <p:spPr>
            <a:xfrm>
              <a:off x="1005" y="7990"/>
              <a:ext cx="17190" cy="1852"/>
            </a:xfrm>
            <a:prstGeom prst="roundRect">
              <a:avLst/>
            </a:prstGeom>
            <a:noFill/>
            <a:ln w="38100">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1037" y="8406"/>
              <a:ext cx="17190" cy="1094"/>
            </a:xfrm>
            <a:prstGeom prst="rect">
              <a:avLst/>
            </a:prstGeom>
            <a:noFill/>
          </p:spPr>
          <p:txBody>
            <a:bodyPr wrap="square" rtlCol="0">
              <a:noAutofit/>
            </a:bodyPr>
            <a:lstStyle/>
            <a:p>
              <a:r>
                <a:rPr kumimoji="1"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rPr>
                <a:t>L</a:t>
              </a:r>
              <a:r>
                <a:rPr kumimoji="1"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iability determination helps eliminate violations caused by NPC vehicles, and crash classification helps quickly summarize common types without the</a:t>
              </a:r>
              <a:r>
                <a:rPr kumimoji="1" lang="en-US" altLang="zh-CN" sz="2000" dirty="0">
                  <a:solidFill>
                    <a:schemeClr val="bg2">
                      <a:lumMod val="50000"/>
                    </a:schemeClr>
                  </a:solidFill>
                  <a:latin typeface="Times New Roman" panose="02020503050405090304" pitchFamily="18" charset="0"/>
                  <a:cs typeface="Times New Roman" panose="02020503050405090304" pitchFamily="18" charset="0"/>
                  <a:sym typeface="+mn-ea"/>
                </a:rPr>
                <a:t> </a:t>
              </a:r>
              <a:r>
                <a:rPr kumimoji="1"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rPr>
                <a:t>need to look into each violation of the same crash category</a:t>
              </a:r>
              <a:endParaRPr kumimoji="1" lang="zh-CN" altLang="en-US" sz="2000" dirty="0">
                <a:solidFill>
                  <a:schemeClr val="bg2">
                    <a:lumMod val="50000"/>
                  </a:schemeClr>
                </a:solidFill>
                <a:latin typeface="Times New Roman" panose="02020503050405090304" pitchFamily="18" charset="0"/>
                <a:cs typeface="Times New Roman" panose="02020503050405090304" pitchFamily="18" charset="0"/>
                <a:sym typeface="+mn-ea"/>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21"/>
            <a:ext cx="12270105" cy="6858221"/>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221"/>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316230" y="397828"/>
            <a:ext cx="11559540" cy="606234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2" name="标题 1"/>
          <p:cNvSpPr>
            <a:spLocks noGrp="1"/>
          </p:cNvSpPr>
          <p:nvPr>
            <p:ph type="ctrTitle"/>
          </p:nvPr>
        </p:nvSpPr>
        <p:spPr>
          <a:xfrm>
            <a:off x="1524000" y="1938020"/>
            <a:ext cx="9144000" cy="1562100"/>
          </a:xfrm>
        </p:spPr>
        <p:txBody>
          <a:bodyPr anchor="ctr">
            <a:normAutofit/>
          </a:bodyPr>
          <a:lstStyle/>
          <a:p>
            <a:r>
              <a:rPr lang="en-US" altLang="zh-CN" b="1" dirty="0">
                <a:effectLst/>
                <a:latin typeface="Times New Roman Bold" panose="02020503050405090304" charset="0"/>
                <a:cs typeface="Times New Roman Bold" panose="02020503050405090304" charset="0"/>
              </a:rPr>
              <a:t>Q &amp; A</a:t>
            </a:r>
            <a:endParaRPr lang="en-US" altLang="zh-CN" b="1" dirty="0">
              <a:effectLst/>
              <a:latin typeface="Times New Roman Bold" panose="02020503050405090304" charset="0"/>
              <a:cs typeface="Times New Roman Bold" panose="02020503050405090304" charset="0"/>
            </a:endParaRPr>
          </a:p>
        </p:txBody>
      </p:sp>
      <p:sp>
        <p:nvSpPr>
          <p:cNvPr id="5" name="副标题 4"/>
          <p:cNvSpPr>
            <a:spLocks noGrp="1"/>
          </p:cNvSpPr>
          <p:nvPr>
            <p:ph type="subTitle" idx="1"/>
          </p:nvPr>
        </p:nvSpPr>
        <p:spPr>
          <a:xfrm>
            <a:off x="1524000" y="3949700"/>
            <a:ext cx="9144000" cy="1403350"/>
          </a:xfrm>
        </p:spPr>
        <p:txBody>
          <a:bodyPr/>
          <a:lstStyle/>
          <a:p>
            <a:r>
              <a:rPr lang="zh-CN" altLang="en-US" b="1" dirty="0">
                <a:latin typeface="Times New Roman Bold" panose="02020503050405090304" charset="0"/>
                <a:cs typeface="Times New Roman Bold" panose="02020503050405090304" charset="0"/>
              </a:rPr>
              <a:t>You Lu,</a:t>
            </a:r>
            <a:r>
              <a:rPr lang="zh-CN" altLang="en-US" dirty="0">
                <a:latin typeface="Times New Roman Regular" panose="02020503050405090304" charset="0"/>
                <a:cs typeface="Times New Roman Regular" panose="02020503050405090304" charset="0"/>
              </a:rPr>
              <a:t> Yifan Tian, Yuyang Bi, Bihuan Chen, Xin Peng</a:t>
            </a:r>
            <a:endParaRPr lang="zh-CN" altLang="en-US" dirty="0">
              <a:latin typeface="Times New Roman Regular" panose="02020503050405090304" charset="0"/>
              <a:cs typeface="Times New Roman Regular" panose="02020503050405090304" charset="0"/>
            </a:endParaRPr>
          </a:p>
          <a:p>
            <a:r>
              <a:rPr lang="en-US" altLang="zh-CN" dirty="0">
                <a:latin typeface="Times New Roman" panose="02020503050405090304" pitchFamily="18" charset="0"/>
                <a:cs typeface="Times New Roman" panose="02020503050405090304" pitchFamily="18" charset="0"/>
                <a:sym typeface="+mn-ea"/>
              </a:rPr>
              <a:t>Fudan University, Shanghai, China</a:t>
            </a:r>
            <a:endParaRPr lang="en-US" altLang="zh-CN" dirty="0">
              <a:latin typeface="Times New Roman" panose="02020503050405090304" pitchFamily="18" charset="0"/>
              <a:cs typeface="Times New Roman" panose="02020503050405090304" pitchFamily="18" charset="0"/>
              <a:sym typeface="+mn-ea"/>
            </a:endParaRPr>
          </a:p>
          <a:p>
            <a:r>
              <a:rPr lang="en-US" altLang="zh-CN" u="sng" dirty="0">
                <a:solidFill>
                  <a:schemeClr val="accent2"/>
                </a:solidFill>
                <a:latin typeface="Times New Roman Regular" panose="02020503050405090304" charset="0"/>
                <a:cs typeface="Times New Roman Regular" panose="02020503050405090304" charset="0"/>
              </a:rPr>
              <a:t>luy22@m.fudan.edu.cn</a:t>
            </a:r>
            <a:endParaRPr lang="en-US" altLang="zh-CN" u="sng" dirty="0">
              <a:solidFill>
                <a:schemeClr val="accent2"/>
              </a:solidFill>
              <a:latin typeface="Times New Roman Regular" panose="02020503050405090304" charset="0"/>
              <a:cs typeface="Times New Roman Regular" panose="02020503050405090304" charset="0"/>
            </a:endParaRPr>
          </a:p>
        </p:txBody>
      </p:sp>
      <p:pic>
        <p:nvPicPr>
          <p:cNvPr id="9" name="图片 29"/>
          <p:cNvPicPr>
            <a:picLocks noChangeAspect="1"/>
          </p:cNvPicPr>
          <p:nvPr/>
        </p:nvPicPr>
        <p:blipFill>
          <a:blip r:embed="rId1"/>
          <a:stretch>
            <a:fillRect/>
          </a:stretch>
        </p:blipFill>
        <p:spPr>
          <a:xfrm>
            <a:off x="5509577" y="768033"/>
            <a:ext cx="1172845" cy="1169670"/>
          </a:xfrm>
          <a:prstGeom prst="rect">
            <a:avLst/>
          </a:prstGeom>
          <a:ln>
            <a:noFill/>
          </a:ln>
          <a:effectLst/>
        </p:spPr>
      </p:pic>
      <p:pic>
        <p:nvPicPr>
          <p:cNvPr id="10" name="图片 2"/>
          <p:cNvPicPr>
            <a:picLocks noChangeAspect="1"/>
          </p:cNvPicPr>
          <p:nvPr/>
        </p:nvPicPr>
        <p:blipFill>
          <a:blip r:embed="rId2"/>
          <a:stretch>
            <a:fillRect/>
          </a:stretch>
        </p:blipFill>
        <p:spPr>
          <a:xfrm>
            <a:off x="2313622" y="770573"/>
            <a:ext cx="1136015" cy="1136015"/>
          </a:xfrm>
          <a:prstGeom prst="rect">
            <a:avLst/>
          </a:prstGeom>
          <a:ln>
            <a:noFill/>
          </a:ln>
          <a:effectLst/>
        </p:spPr>
      </p:pic>
      <p:pic>
        <p:nvPicPr>
          <p:cNvPr id="11" name="图片 1"/>
          <p:cNvPicPr>
            <a:picLocks noChangeAspect="1"/>
          </p:cNvPicPr>
          <p:nvPr/>
        </p:nvPicPr>
        <p:blipFill>
          <a:blip r:embed="rId3"/>
          <a:stretch>
            <a:fillRect/>
          </a:stretch>
        </p:blipFill>
        <p:spPr>
          <a:xfrm>
            <a:off x="3916997" y="770573"/>
            <a:ext cx="1125220" cy="1119505"/>
          </a:xfrm>
          <a:prstGeom prst="rect">
            <a:avLst/>
          </a:prstGeom>
          <a:ln>
            <a:noFill/>
          </a:ln>
          <a:effectLst/>
        </p:spPr>
      </p:pic>
      <p:pic>
        <p:nvPicPr>
          <p:cNvPr id="14" name="图片 13" descr="/Users/leason/Library/Containers/com.kingsoft.wpsoffice.mac/Data/tmp/photoedit2/20240806143940/temp.pngtemp"/>
          <p:cNvPicPr>
            <a:picLocks noChangeAspect="1"/>
          </p:cNvPicPr>
          <p:nvPr/>
        </p:nvPicPr>
        <p:blipFill>
          <a:blip r:embed="rId4"/>
          <a:stretch>
            <a:fillRect/>
          </a:stretch>
        </p:blipFill>
        <p:spPr>
          <a:xfrm>
            <a:off x="6997610" y="830897"/>
            <a:ext cx="3127190" cy="9749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pic>
        <p:nvPicPr>
          <p:cNvPr id="74" name="图片 73" descr="截屏2024-08-07 21.17.23"/>
          <p:cNvPicPr>
            <a:picLocks noChangeAspect="1"/>
          </p:cNvPicPr>
          <p:nvPr/>
        </p:nvPicPr>
        <p:blipFill>
          <a:blip r:embed="rId1"/>
          <a:stretch>
            <a:fillRect/>
          </a:stretch>
        </p:blipFill>
        <p:spPr>
          <a:xfrm>
            <a:off x="1995805" y="1499235"/>
            <a:ext cx="8201025" cy="2076450"/>
          </a:xfrm>
          <a:prstGeom prst="rect">
            <a:avLst/>
          </a:prstGeom>
        </p:spPr>
      </p:pic>
      <p:sp>
        <p:nvSpPr>
          <p:cNvPr id="93" name="圆角矩形 92"/>
          <p:cNvSpPr/>
          <p:nvPr/>
        </p:nvSpPr>
        <p:spPr>
          <a:xfrm>
            <a:off x="408305" y="505460"/>
            <a:ext cx="8486313"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lvl="1" indent="0">
              <a:buFont typeface="Wingdings" panose="05000000000000000000" charset="0"/>
              <a:buNone/>
            </a:pPr>
            <a:endParaRPr kumimoji="1" lang="zh-CN" altLang="en-US" sz="2400">
              <a:solidFill>
                <a:schemeClr val="accent5">
                  <a:lumMod val="75000"/>
                </a:schemeClr>
              </a:solidFill>
              <a:latin typeface="Times New Roman Regular" panose="02020503050405090304" charset="0"/>
              <a:cs typeface="Times New Roman Regular" panose="02020503050405090304" charset="0"/>
              <a:sym typeface="+mn-ea"/>
            </a:endParaRPr>
          </a:p>
        </p:txBody>
      </p:sp>
      <p:sp>
        <p:nvSpPr>
          <p:cNvPr id="11" name="文本框 10"/>
          <p:cNvSpPr txBox="1"/>
          <p:nvPr/>
        </p:nvSpPr>
        <p:spPr>
          <a:xfrm>
            <a:off x="4870450" y="1203960"/>
            <a:ext cx="2451100" cy="368300"/>
          </a:xfrm>
          <a:prstGeom prst="rect">
            <a:avLst/>
          </a:prstGeom>
          <a:noFill/>
        </p:spPr>
        <p:txBody>
          <a:bodyPr wrap="square" rtlCol="0">
            <a:spAutoFit/>
          </a:bodyPr>
          <a:lstStyle/>
          <a:p>
            <a:r>
              <a:rPr lang="zh-CN" altLang="en-US" dirty="0">
                <a:solidFill>
                  <a:schemeClr val="bg2">
                    <a:lumMod val="50000"/>
                  </a:schemeClr>
                </a:solidFill>
                <a:latin typeface="Times New Roman Regular" panose="02020503050405090304" charset="0"/>
                <a:cs typeface="Times New Roman Regular" panose="02020503050405090304" charset="0"/>
              </a:rPr>
              <a:t>Results of Base LLMs</a:t>
            </a:r>
            <a:endParaRPr lang="zh-CN" altLang="en-US" dirty="0">
              <a:solidFill>
                <a:schemeClr val="bg2">
                  <a:lumMod val="50000"/>
                </a:schemeClr>
              </a:solidFill>
              <a:latin typeface="Times New Roman Regular" panose="02020503050405090304" charset="0"/>
              <a:cs typeface="Times New Roman Regular" panose="02020503050405090304" charset="0"/>
            </a:endParaRPr>
          </a:p>
        </p:txBody>
      </p:sp>
      <p:sp>
        <p:nvSpPr>
          <p:cNvPr id="13" name="文本框 12"/>
          <p:cNvSpPr txBox="1"/>
          <p:nvPr/>
        </p:nvSpPr>
        <p:spPr>
          <a:xfrm>
            <a:off x="4603115" y="3504565"/>
            <a:ext cx="2987040" cy="418465"/>
          </a:xfrm>
          <a:prstGeom prst="rect">
            <a:avLst/>
          </a:prstGeom>
          <a:noFill/>
        </p:spPr>
        <p:txBody>
          <a:bodyPr wrap="square" rtlCol="0">
            <a:noAutofit/>
          </a:bodyPr>
          <a:lstStyle/>
          <a:p>
            <a:r>
              <a:rPr lang="zh-CN" altLang="en-US" dirty="0">
                <a:solidFill>
                  <a:schemeClr val="bg2">
                    <a:lumMod val="50000"/>
                  </a:schemeClr>
                </a:solidFill>
                <a:latin typeface="Times New Roman Regular" panose="02020503050405090304" charset="0"/>
                <a:cs typeface="Times New Roman Regular" panose="02020503050405090304" charset="0"/>
              </a:rPr>
              <a:t>Results of Fine-Tuned LLMs</a:t>
            </a:r>
            <a:endParaRPr lang="zh-CN" altLang="en-US" dirty="0">
              <a:solidFill>
                <a:schemeClr val="bg2">
                  <a:lumMod val="50000"/>
                </a:schemeClr>
              </a:solidFill>
              <a:latin typeface="Times New Roman Regular" panose="02020503050405090304" charset="0"/>
              <a:cs typeface="Times New Roman Regular" panose="02020503050405090304" charset="0"/>
            </a:endParaRPr>
          </a:p>
        </p:txBody>
      </p:sp>
      <p:pic>
        <p:nvPicPr>
          <p:cNvPr id="14" name="图片 13" descr="截屏2024-08-07 17.31.53"/>
          <p:cNvPicPr>
            <a:picLocks noChangeAspect="1"/>
          </p:cNvPicPr>
          <p:nvPr/>
        </p:nvPicPr>
        <p:blipFill>
          <a:blip r:embed="rId2"/>
          <a:stretch>
            <a:fillRect/>
          </a:stretch>
        </p:blipFill>
        <p:spPr>
          <a:xfrm>
            <a:off x="1995488" y="3815080"/>
            <a:ext cx="8201025" cy="1413510"/>
          </a:xfrm>
          <a:prstGeom prst="rect">
            <a:avLst/>
          </a:prstGeom>
        </p:spPr>
      </p:pic>
      <p:sp>
        <p:nvSpPr>
          <p:cNvPr id="2" name="文本框 1"/>
          <p:cNvSpPr txBox="1"/>
          <p:nvPr/>
        </p:nvSpPr>
        <p:spPr>
          <a:xfrm>
            <a:off x="450215" y="558800"/>
            <a:ext cx="8444403" cy="521970"/>
          </a:xfrm>
          <a:prstGeom prst="rect">
            <a:avLst/>
          </a:prstGeom>
          <a:noFill/>
        </p:spPr>
        <p:txBody>
          <a:bodyPr wrap="square" rtlCol="0">
            <a:spAutoFit/>
          </a:bodyPr>
          <a:lstStyle/>
          <a:p>
            <a:pPr marL="0" lvl="1"/>
            <a:r>
              <a:rPr lang="zh-CN" altLang="en-US" sz="2800" dirty="0">
                <a:latin typeface="Times New Roman" panose="02020503050405090304" pitchFamily="18" charset="0"/>
                <a:cs typeface="Times New Roman" panose="02020503050405090304" pitchFamily="18" charset="0"/>
                <a:sym typeface="+mn-ea"/>
              </a:rPr>
              <a:t> Effectiveness on the Liability Determination Task</a:t>
            </a:r>
            <a:r>
              <a:rPr lang="en-US" altLang="zh-CN" sz="2800" dirty="0">
                <a:latin typeface="Times New Roman" panose="02020503050405090304" pitchFamily="18" charset="0"/>
                <a:cs typeface="Times New Roman" panose="02020503050405090304" pitchFamily="18" charset="0"/>
                <a:sym typeface="+mn-ea"/>
              </a:rPr>
              <a:t> (RQ1)</a:t>
            </a:r>
            <a:endParaRPr kumimoji="1" lang="zh-CN" altLang="en-US" sz="2800" dirty="0">
              <a:solidFill>
                <a:schemeClr val="tx1"/>
              </a:solidFill>
              <a:latin typeface="Times New Roman" panose="02020503050405090304" pitchFamily="18" charset="0"/>
              <a:cs typeface="Times New Roman" panose="02020503050405090304" pitchFamily="18" charset="0"/>
              <a:sym typeface="+mn-ea"/>
            </a:endParaRPr>
          </a:p>
        </p:txBody>
      </p:sp>
      <p:grpSp>
        <p:nvGrpSpPr>
          <p:cNvPr id="18" name="组合 17"/>
          <p:cNvGrpSpPr/>
          <p:nvPr/>
        </p:nvGrpSpPr>
        <p:grpSpPr>
          <a:xfrm>
            <a:off x="614045" y="5265930"/>
            <a:ext cx="11093450" cy="1103630"/>
            <a:chOff x="967" y="8218"/>
            <a:chExt cx="17470" cy="1738"/>
          </a:xfrm>
        </p:grpSpPr>
        <p:sp>
          <p:nvSpPr>
            <p:cNvPr id="9" name="圆角矩形 8"/>
            <p:cNvSpPr/>
            <p:nvPr/>
          </p:nvSpPr>
          <p:spPr>
            <a:xfrm>
              <a:off x="967" y="8218"/>
              <a:ext cx="17248" cy="1738"/>
            </a:xfrm>
            <a:prstGeom prst="roundRect">
              <a:avLst/>
            </a:prstGeom>
            <a:noFill/>
            <a:ln w="38100">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000">
                <a:latin typeface="Times New Roman" panose="02020503050405090304" pitchFamily="18" charset="0"/>
                <a:cs typeface="Times New Roman" panose="02020503050405090304" pitchFamily="18" charset="0"/>
              </a:endParaRPr>
            </a:p>
          </p:txBody>
        </p:sp>
        <p:sp>
          <p:nvSpPr>
            <p:cNvPr id="5" name="文本框 4"/>
            <p:cNvSpPr txBox="1"/>
            <p:nvPr/>
          </p:nvSpPr>
          <p:spPr>
            <a:xfrm>
              <a:off x="1246" y="8263"/>
              <a:ext cx="17191" cy="1599"/>
            </a:xfrm>
            <a:prstGeom prst="rect">
              <a:avLst/>
            </a:prstGeom>
            <a:noFill/>
          </p:spPr>
          <p:txBody>
            <a:bodyPr wrap="square" rtlCol="0">
              <a:spAutoFit/>
            </a:bodyPr>
            <a:lstStyle/>
            <a:p>
              <a:pPr marL="285750" indent="-285750">
                <a:buFont typeface="Arial" panose="020B0604020202090204" pitchFamily="34" charset="0"/>
                <a:buChar char="•"/>
              </a:pPr>
              <a:r>
                <a:rPr lang="zh-CN" altLang="en-US" sz="2000" dirty="0">
                  <a:solidFill>
                    <a:schemeClr val="bg2">
                      <a:lumMod val="50000"/>
                    </a:schemeClr>
                  </a:solidFill>
                  <a:latin typeface="Times New Roman" panose="02020503050405090304" pitchFamily="18" charset="0"/>
                  <a:cs typeface="Times New Roman" panose="02020503050405090304" pitchFamily="18" charset="0"/>
                </a:rPr>
                <a:t>Fine-tuning enables base LLMs to gain a better capability of liability determination by not only accurately de</a:t>
              </a:r>
              <a:r>
                <a:rPr lang="en-US" altLang="zh-CN" sz="2000" dirty="0">
                  <a:solidFill>
                    <a:schemeClr val="bg2">
                      <a:lumMod val="50000"/>
                    </a:schemeClr>
                  </a:solidFill>
                  <a:latin typeface="Times New Roman" panose="02020503050405090304" pitchFamily="18" charset="0"/>
                  <a:cs typeface="Times New Roman" panose="02020503050405090304" pitchFamily="18" charset="0"/>
                </a:rPr>
                <a:t>t</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ermining the responsible party but also explaining the reason</a:t>
              </a:r>
              <a:endParaRPr lang="en-US" altLang="zh-CN" sz="2000" dirty="0">
                <a:solidFill>
                  <a:schemeClr val="bg2">
                    <a:lumMod val="50000"/>
                  </a:schemeClr>
                </a:solidFill>
                <a:latin typeface="Times New Roman" panose="02020503050405090304" pitchFamily="18" charset="0"/>
                <a:cs typeface="Times New Roman" panose="02020503050405090304" pitchFamily="18" charset="0"/>
              </a:endParaRPr>
            </a:p>
            <a:p>
              <a:pPr marL="285750" indent="-285750">
                <a:buFont typeface="Arial" panose="020B0604020202090204" pitchFamily="34" charset="0"/>
                <a:buChar char="•"/>
              </a:pPr>
              <a:r>
                <a:rPr lang="en-US" altLang="zh-CN" sz="2000" dirty="0">
                  <a:solidFill>
                    <a:schemeClr val="bg2">
                      <a:lumMod val="50000"/>
                    </a:schemeClr>
                  </a:solidFill>
                  <a:latin typeface="Times New Roman" panose="02020503050405090304" pitchFamily="18" charset="0"/>
                  <a:cs typeface="Times New Roman" panose="02020503050405090304" pitchFamily="18" charset="0"/>
                </a:rPr>
                <a:t>F</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ine-tuned Llama2-70b-chat-hf performs the best, and is effective in the liability determination task</a:t>
              </a:r>
              <a:endParaRPr lang="zh-CN" altLang="en-US" sz="2000" dirty="0">
                <a:solidFill>
                  <a:schemeClr val="bg2">
                    <a:lumMod val="50000"/>
                  </a:schemeClr>
                </a:solidFill>
                <a:latin typeface="Times New Roman" panose="02020503050405090304" pitchFamily="18" charset="0"/>
                <a:cs typeface="Times New Roman" panose="02020503050405090304" pitchFamily="18" charset="0"/>
              </a:endParaRPr>
            </a:p>
          </p:txBody>
        </p:sp>
      </p:grpSp>
      <p:pic>
        <p:nvPicPr>
          <p:cNvPr id="75" name="图片 2"/>
          <p:cNvPicPr>
            <a:picLocks noChangeAspect="1"/>
          </p:cNvPicPr>
          <p:nvPr/>
        </p:nvPicPr>
        <p:blipFill>
          <a:blip r:embed="rId3"/>
          <a:stretch>
            <a:fillRect/>
          </a:stretch>
        </p:blipFill>
        <p:spPr>
          <a:xfrm>
            <a:off x="11257280" y="505460"/>
            <a:ext cx="563245" cy="563245"/>
          </a:xfrm>
          <a:prstGeom prst="rect">
            <a:avLst/>
          </a:prstGeom>
          <a:ln>
            <a:noFill/>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221"/>
            <a:ext cx="12270105" cy="6858221"/>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221"/>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316230" y="398145"/>
            <a:ext cx="11559540" cy="6062345"/>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18" name="文本框 17"/>
          <p:cNvSpPr txBox="1"/>
          <p:nvPr/>
        </p:nvSpPr>
        <p:spPr>
          <a:xfrm>
            <a:off x="539116" y="542290"/>
            <a:ext cx="5375548" cy="523220"/>
          </a:xfrm>
          <a:prstGeom prst="rect">
            <a:avLst/>
          </a:prstGeom>
          <a:noFill/>
        </p:spPr>
        <p:txBody>
          <a:bodyPr wrap="square" rtlCol="0">
            <a:spAutoFit/>
          </a:bodyPr>
          <a:lstStyle/>
          <a:p>
            <a:r>
              <a:rPr lang="en-US" altLang="zh-CN" sz="2800" u="sng" dirty="0">
                <a:latin typeface="Times New Roman Regular" panose="02020503050405090304" charset="0"/>
                <a:cs typeface="Times New Roman Regular" panose="02020503050405090304" charset="0"/>
              </a:rPr>
              <a:t>Why Simulation Testing is Needed?</a:t>
            </a:r>
            <a:endParaRPr lang="en-US" altLang="zh-CN" sz="2800" u="sng" dirty="0">
              <a:latin typeface="Times New Roman Regular" panose="02020503050405090304" charset="0"/>
              <a:cs typeface="Times New Roman Regular" panose="02020503050405090304" charset="0"/>
            </a:endParaRPr>
          </a:p>
        </p:txBody>
      </p:sp>
      <p:pic>
        <p:nvPicPr>
          <p:cNvPr id="22" name="Picture 21"/>
          <p:cNvPicPr>
            <a:picLocks noChangeAspect="1"/>
          </p:cNvPicPr>
          <p:nvPr/>
        </p:nvPicPr>
        <p:blipFill>
          <a:blip r:embed="rId1">
            <a:extLst>
              <a:ext uri="{28A0092B-C50C-407E-A947-70E740481C1C}">
                <a14:useLocalDpi xmlns:a14="http://schemas.microsoft.com/office/drawing/2010/main" val="0"/>
              </a:ext>
            </a:extLst>
          </a:blip>
          <a:srcRect b="46379"/>
          <a:stretch>
            <a:fillRect/>
          </a:stretch>
        </p:blipFill>
        <p:spPr>
          <a:xfrm>
            <a:off x="459740" y="2343150"/>
            <a:ext cx="2419350" cy="2156460"/>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rotWithShape="1">
          <a:blip r:embed="rId2"/>
          <a:srcRect b="49591"/>
          <a:stretch>
            <a:fillRect/>
          </a:stretch>
        </p:blipFill>
        <p:spPr>
          <a:xfrm>
            <a:off x="3371215" y="2359025"/>
            <a:ext cx="2437765" cy="2140585"/>
          </a:xfrm>
          <a:prstGeom prst="rect">
            <a:avLst/>
          </a:prstGeom>
          <a:effectLst>
            <a:outerShdw blurRad="63500" sx="102000" sy="102000" algn="ctr" rotWithShape="0">
              <a:prstClr val="black">
                <a:alpha val="40000"/>
              </a:prstClr>
            </a:outerShdw>
          </a:effectLst>
        </p:spPr>
      </p:pic>
      <p:pic>
        <p:nvPicPr>
          <p:cNvPr id="33" name="Picture 32"/>
          <p:cNvPicPr>
            <a:picLocks noChangeAspect="1"/>
          </p:cNvPicPr>
          <p:nvPr/>
        </p:nvPicPr>
        <p:blipFill rotWithShape="1">
          <a:blip r:embed="rId3"/>
          <a:srcRect b="49053"/>
          <a:stretch>
            <a:fillRect/>
          </a:stretch>
        </p:blipFill>
        <p:spPr>
          <a:xfrm>
            <a:off x="6301105" y="2359025"/>
            <a:ext cx="2437765" cy="2140585"/>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rotWithShape="1">
          <a:blip r:embed="rId4"/>
          <a:srcRect b="55857"/>
          <a:stretch>
            <a:fillRect/>
          </a:stretch>
        </p:blipFill>
        <p:spPr>
          <a:xfrm>
            <a:off x="9230995" y="2359025"/>
            <a:ext cx="2436495" cy="2139315"/>
          </a:xfrm>
          <a:prstGeom prst="rect">
            <a:avLst/>
          </a:prstGeom>
          <a:effectLst>
            <a:outerShdw blurRad="63500" sx="102000" sy="102000" algn="ctr" rotWithShape="0">
              <a:prstClr val="black">
                <a:alpha val="40000"/>
              </a:prstClr>
            </a:outerShdw>
          </a:effectLst>
        </p:spPr>
      </p:pic>
      <p:sp>
        <p:nvSpPr>
          <p:cNvPr id="25" name="文本框 24"/>
          <p:cNvSpPr txBox="1"/>
          <p:nvPr/>
        </p:nvSpPr>
        <p:spPr>
          <a:xfrm>
            <a:off x="404929" y="6190518"/>
            <a:ext cx="11391846" cy="246221"/>
          </a:xfrm>
          <a:prstGeom prst="rect">
            <a:avLst/>
          </a:prstGeom>
          <a:noFill/>
        </p:spPr>
        <p:txBody>
          <a:bodyPr wrap="square" rtlCol="0" anchor="t">
            <a:spAutoFit/>
          </a:bodyPr>
          <a:lstStyle/>
          <a:p>
            <a:r>
              <a:rPr lang="en-US" altLang="zh-CN" sz="1000" dirty="0">
                <a:latin typeface="Times New Roman" panose="02020503050405090304" pitchFamily="18" charset="0"/>
                <a:ea typeface="+mn-lt"/>
                <a:cs typeface="Times New Roman" panose="02020503050405090304" pitchFamily="18" charset="0"/>
                <a:sym typeface="+mn-ea"/>
              </a:rPr>
              <a:t>N. Kalra and S. M. Paddock, “Driving to safety: How many miles of driving would it take to demonstrate autonomous vehicle reliability?” Transportation Research Part A: Policy and Practice, vol. 94, pp. 182-193, 2016.</a:t>
            </a:r>
            <a:endParaRPr lang="en-US" altLang="zh-CN" sz="1000" dirty="0">
              <a:latin typeface="Times New Roman" panose="02020503050405090304" pitchFamily="18" charset="0"/>
              <a:ea typeface="+mn-lt"/>
              <a:cs typeface="Times New Roman" panose="02020503050405090304" pitchFamily="18" charset="0"/>
              <a:sym typeface="+mn-ea"/>
            </a:endParaRPr>
          </a:p>
        </p:txBody>
      </p:sp>
      <p:graphicFrame>
        <p:nvGraphicFramePr>
          <p:cNvPr id="29" name="表格 28"/>
          <p:cNvGraphicFramePr/>
          <p:nvPr>
            <p:custDataLst>
              <p:tags r:id="rId5"/>
            </p:custDataLst>
          </p:nvPr>
        </p:nvGraphicFramePr>
        <p:xfrm>
          <a:off x="476885" y="3580765"/>
          <a:ext cx="11207115" cy="1858645"/>
        </p:xfrm>
        <a:graphic>
          <a:graphicData uri="http://schemas.openxmlformats.org/drawingml/2006/table">
            <a:tbl>
              <a:tblPr firstRow="1" bandRow="1">
                <a:tableStyleId>{5C22544A-7EE6-4342-B048-85BDC9FD1C3A}</a:tableStyleId>
              </a:tblPr>
              <a:tblGrid>
                <a:gridCol w="441325"/>
                <a:gridCol w="4804410"/>
                <a:gridCol w="1847215"/>
                <a:gridCol w="2018665"/>
                <a:gridCol w="2095500"/>
              </a:tblGrid>
              <a:tr h="487045">
                <a:tc rowSpan="4">
                  <a:txBody>
                    <a:bodyPr/>
                    <a:lstStyle/>
                    <a:p>
                      <a:pPr algn="ctr">
                        <a:buNone/>
                      </a:pPr>
                      <a:r>
                        <a:rPr lang="zh-CN" altLang="en-US" sz="1200">
                          <a:latin typeface="Times New Roman Regular" panose="02020503050405090304" charset="0"/>
                          <a:cs typeface="Times New Roman Regular" panose="02020503050405090304" charset="0"/>
                        </a:rPr>
                        <a:t>Statistical question</a:t>
                      </a:r>
                      <a:endParaRPr lang="zh-CN" altLang="en-US" sz="1200">
                        <a:latin typeface="Times New Roman Regular" panose="02020503050405090304" charset="0"/>
                        <a:cs typeface="Times New Roman Regular" panose="02020503050405090304" charset="0"/>
                      </a:endParaRPr>
                    </a:p>
                  </a:txBody>
                  <a:tcPr vert="vert270">
                    <a:solidFill>
                      <a:schemeClr val="accent1"/>
                    </a:solidFill>
                  </a:tcPr>
                </a:tc>
                <a:tc>
                  <a:txBody>
                    <a:bodyPr/>
                    <a:lstStyle/>
                    <a:p>
                      <a:pPr>
                        <a:buNone/>
                      </a:pPr>
                      <a:r>
                        <a:rPr lang="zh-CN" altLang="en-US" sz="1200">
                          <a:latin typeface="Times New Roman Regular" panose="02020503050405090304" charset="0"/>
                          <a:cs typeface="Times New Roman Regular" panose="02020503050405090304" charset="0"/>
                        </a:rPr>
                        <a:t>How many miles (years</a:t>
                      </a:r>
                      <a:r>
                        <a:rPr lang="en-US" altLang="zh-CN" sz="1200">
                          <a:latin typeface="Times New Roman Regular" panose="02020503050405090304" charset="0"/>
                          <a:cs typeface="Times New Roman Regular" panose="02020503050405090304" charset="0"/>
                        </a:rPr>
                        <a:t>)</a:t>
                      </a:r>
                      <a:r>
                        <a:rPr lang="zh-CN" altLang="en-US" sz="1200">
                          <a:latin typeface="Times New Roman Regular" panose="02020503050405090304" charset="0"/>
                          <a:cs typeface="Times New Roman Regular" panose="02020503050405090304" charset="0"/>
                        </a:rPr>
                        <a:t> would autonomous</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vehicles have to be driven...</a:t>
                      </a:r>
                      <a:endParaRPr lang="zh-CN" altLang="en-US" sz="1200">
                        <a:latin typeface="Times New Roman Regular" panose="02020503050405090304" charset="0"/>
                        <a:cs typeface="Times New Roman Regular" panose="02020503050405090304" charset="0"/>
                      </a:endParaRPr>
                    </a:p>
                  </a:txBody>
                  <a:tcPr>
                    <a:solidFill>
                      <a:schemeClr val="accent2">
                        <a:lumMod val="60000"/>
                        <a:lumOff val="40000"/>
                      </a:schemeClr>
                    </a:solidFill>
                  </a:tcPr>
                </a:tc>
                <a:tc>
                  <a:txBody>
                    <a:bodyPr/>
                    <a:lstStyle/>
                    <a:p>
                      <a:pPr>
                        <a:buNone/>
                      </a:pPr>
                      <a:r>
                        <a:rPr lang="zh-CN" altLang="en-US" sz="1200">
                          <a:latin typeface="Times New Roman Regular" panose="02020503050405090304" charset="0"/>
                          <a:cs typeface="Times New Roman Regular" panose="02020503050405090304" charset="0"/>
                        </a:rPr>
                        <a:t>(A) 1.09</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fatalities</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per 100 million</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miles?</a:t>
                      </a:r>
                      <a:endParaRPr lang="zh-CN" altLang="en-US" sz="1200">
                        <a:latin typeface="Times New Roman Regular" panose="02020503050405090304" charset="0"/>
                        <a:cs typeface="Times New Roman Regular" panose="02020503050405090304" charset="0"/>
                      </a:endParaRPr>
                    </a:p>
                  </a:txBody>
                  <a:tcPr>
                    <a:solidFill>
                      <a:schemeClr val="accent2">
                        <a:lumMod val="60000"/>
                        <a:lumOff val="40000"/>
                      </a:schemeClr>
                    </a:solidFill>
                  </a:tcPr>
                </a:tc>
                <a:tc>
                  <a:txBody>
                    <a:bodyPr/>
                    <a:lstStyle/>
                    <a:p>
                      <a:pPr>
                        <a:buNone/>
                      </a:pPr>
                      <a:r>
                        <a:rPr lang="zh-CN" altLang="en-US" sz="1200">
                          <a:latin typeface="Times New Roman Regular" panose="02020503050405090304" charset="0"/>
                          <a:cs typeface="Times New Roman Regular" panose="02020503050405090304" charset="0"/>
                        </a:rPr>
                        <a:t>(B) 77 reported</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injuries per 100</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million miles?</a:t>
                      </a:r>
                      <a:endParaRPr lang="zh-CN" altLang="en-US" sz="1200">
                        <a:latin typeface="Times New Roman Regular" panose="02020503050405090304" charset="0"/>
                        <a:cs typeface="Times New Roman Regular" panose="02020503050405090304" charset="0"/>
                      </a:endParaRPr>
                    </a:p>
                  </a:txBody>
                  <a:tcPr>
                    <a:solidFill>
                      <a:schemeClr val="accent2">
                        <a:lumMod val="60000"/>
                        <a:lumOff val="40000"/>
                      </a:schemeClr>
                    </a:solidFill>
                  </a:tcPr>
                </a:tc>
                <a:tc>
                  <a:txBody>
                    <a:bodyPr/>
                    <a:lstStyle/>
                    <a:p>
                      <a:pPr>
                        <a:buNone/>
                      </a:pPr>
                      <a:r>
                        <a:rPr lang="zh-CN" altLang="en-US" sz="1200">
                          <a:latin typeface="Times New Roman Regular" panose="02020503050405090304" charset="0"/>
                          <a:cs typeface="Times New Roman Regular" panose="02020503050405090304" charset="0"/>
                        </a:rPr>
                        <a:t>(C) 190 reported</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crashes per 100</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million miles?</a:t>
                      </a:r>
                      <a:endParaRPr lang="zh-CN" altLang="en-US" sz="1200">
                        <a:latin typeface="Times New Roman Regular" panose="02020503050405090304" charset="0"/>
                        <a:cs typeface="Times New Roman Regular" panose="02020503050405090304" charset="0"/>
                      </a:endParaRPr>
                    </a:p>
                  </a:txBody>
                  <a:tcPr>
                    <a:solidFill>
                      <a:schemeClr val="accent2">
                        <a:lumMod val="60000"/>
                        <a:lumOff val="40000"/>
                      </a:schemeClr>
                    </a:solidFill>
                  </a:tcPr>
                </a:tc>
              </a:tr>
              <a:tr h="457200">
                <a:tc vMerge="1">
                  <a:tcPr/>
                </a:tc>
                <a:tc>
                  <a:txBody>
                    <a:bodyPr/>
                    <a:lstStyle/>
                    <a:p>
                      <a:pPr>
                        <a:buNone/>
                      </a:pPr>
                      <a:r>
                        <a:rPr lang="zh-CN" altLang="en-US" sz="1200" dirty="0">
                          <a:latin typeface="Times New Roman Regular" panose="02020503050405090304" charset="0"/>
                          <a:cs typeface="Times New Roman Regular" panose="02020503050405090304" charset="0"/>
                        </a:rPr>
                        <a:t>(1) without failure to demonstrate with 95%</a:t>
                      </a:r>
                      <a:r>
                        <a:rPr lang="en-US" altLang="zh-CN" sz="1200" dirty="0">
                          <a:latin typeface="Times New Roman Regular" panose="02020503050405090304" charset="0"/>
                          <a:cs typeface="Times New Roman Regular" panose="02020503050405090304" charset="0"/>
                        </a:rPr>
                        <a:t> </a:t>
                      </a:r>
                      <a:r>
                        <a:rPr lang="zh-CN" altLang="en-US" sz="1200" dirty="0">
                          <a:latin typeface="Times New Roman Regular" panose="02020503050405090304" charset="0"/>
                          <a:cs typeface="Times New Roman Regular" panose="02020503050405090304" charset="0"/>
                        </a:rPr>
                        <a:t>confidence that their failure rate is at most...</a:t>
                      </a:r>
                      <a:endParaRPr lang="zh-CN" altLang="en-US" sz="1200" dirty="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275 million 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(12.5 years)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3.9 million 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(2 months)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1.6 million</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sym typeface="+mn-ea"/>
                        </a:rPr>
                        <a:t>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(1 month)</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r>
              <a:tr h="457200">
                <a:tc vMerge="1">
                  <a:tcPr/>
                </a:tc>
                <a:tc>
                  <a:txBody>
                    <a:bodyPr/>
                    <a:lstStyle/>
                    <a:p>
                      <a:pPr>
                        <a:buNone/>
                      </a:pPr>
                      <a:r>
                        <a:rPr lang="zh-CN" altLang="en-US" sz="1200">
                          <a:latin typeface="Times New Roman Regular" panose="02020503050405090304" charset="0"/>
                          <a:cs typeface="Times New Roman Regular" panose="02020503050405090304" charset="0"/>
                        </a:rPr>
                        <a:t>(2) to demonstrate with 95% confidence their failure</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rate to within 20% of the true rate of...</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8.8 billion</a:t>
                      </a:r>
                      <a:r>
                        <a:rPr lang="zh-CN" altLang="en-US" sz="1200">
                          <a:latin typeface="Times New Roman Regular" panose="02020503050405090304" charset="0"/>
                          <a:cs typeface="Times New Roman Regular" panose="02020503050405090304" charset="0"/>
                          <a:sym typeface="+mn-ea"/>
                        </a:rPr>
                        <a:t> 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(400 years)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125 million</a:t>
                      </a:r>
                      <a:r>
                        <a:rPr lang="zh-CN" altLang="en-US" sz="1200">
                          <a:latin typeface="Times New Roman Regular" panose="02020503050405090304" charset="0"/>
                          <a:cs typeface="Times New Roman Regular" panose="02020503050405090304" charset="0"/>
                          <a:sym typeface="+mn-ea"/>
                        </a:rPr>
                        <a:t> miles</a:t>
                      </a:r>
                      <a:endParaRPr lang="zh-CN" altLang="en-US" sz="1200">
                        <a:latin typeface="Times New Roman Regular" panose="02020503050405090304" charset="0"/>
                        <a:cs typeface="Times New Roman Regular" panose="02020503050405090304" charset="0"/>
                        <a:sym typeface="+mn-ea"/>
                      </a:endParaRPr>
                    </a:p>
                    <a:p>
                      <a:pPr>
                        <a:buNone/>
                      </a:pPr>
                      <a:r>
                        <a:rPr lang="zh-CN" altLang="en-US" sz="1200">
                          <a:latin typeface="Times New Roman Regular" panose="02020503050405090304" charset="0"/>
                          <a:cs typeface="Times New Roman Regular" panose="02020503050405090304" charset="0"/>
                        </a:rPr>
                        <a:t>(5.7 years)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51 million</a:t>
                      </a:r>
                      <a:r>
                        <a:rPr lang="zh-CN" altLang="en-US" sz="1200">
                          <a:latin typeface="Times New Roman Regular" panose="02020503050405090304" charset="0"/>
                          <a:cs typeface="Times New Roman Regular" panose="02020503050405090304" charset="0"/>
                          <a:sym typeface="+mn-ea"/>
                        </a:rPr>
                        <a:t> 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(2.3 years)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r>
              <a:tr h="457200">
                <a:tc vMerge="1">
                  <a:tcPr/>
                </a:tc>
                <a:tc>
                  <a:txBody>
                    <a:bodyPr/>
                    <a:lstStyle/>
                    <a:p>
                      <a:pPr>
                        <a:buNone/>
                      </a:pPr>
                      <a:r>
                        <a:rPr lang="zh-CN" altLang="en-US" sz="1200">
                          <a:latin typeface="Times New Roman Regular" panose="02020503050405090304" charset="0"/>
                          <a:cs typeface="Times New Roman Regular" panose="02020503050405090304" charset="0"/>
                        </a:rPr>
                        <a:t>(3) to demonstrate with 95% confidence and 80%</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power that their failure rate is 20% better than the</a:t>
                      </a:r>
                      <a:r>
                        <a:rPr lang="en-US" altLang="zh-CN" sz="1200">
                          <a:latin typeface="Times New Roman Regular" panose="02020503050405090304" charset="0"/>
                          <a:cs typeface="Times New Roman Regular" panose="02020503050405090304" charset="0"/>
                        </a:rPr>
                        <a:t> </a:t>
                      </a:r>
                      <a:r>
                        <a:rPr lang="zh-CN" altLang="en-US" sz="1200">
                          <a:latin typeface="Times New Roman Regular" panose="02020503050405090304" charset="0"/>
                          <a:cs typeface="Times New Roman Regular" panose="02020503050405090304" charset="0"/>
                        </a:rPr>
                        <a:t>human driver failure rate of...</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11 billion</a:t>
                      </a:r>
                      <a:r>
                        <a:rPr lang="zh-CN" altLang="en-US" sz="1200">
                          <a:latin typeface="Times New Roman Regular" panose="02020503050405090304" charset="0"/>
                          <a:cs typeface="Times New Roman Regular" panose="02020503050405090304" charset="0"/>
                          <a:sym typeface="+mn-ea"/>
                        </a:rPr>
                        <a:t> 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(500 years)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a:latin typeface="Times New Roman Regular" panose="02020503050405090304" charset="0"/>
                          <a:cs typeface="Times New Roman Regular" panose="02020503050405090304" charset="0"/>
                        </a:rPr>
                        <a:t>161 million</a:t>
                      </a:r>
                      <a:r>
                        <a:rPr lang="zh-CN" altLang="en-US" sz="1200">
                          <a:latin typeface="Times New Roman Regular" panose="02020503050405090304" charset="0"/>
                          <a:cs typeface="Times New Roman Regular" panose="02020503050405090304" charset="0"/>
                          <a:sym typeface="+mn-ea"/>
                        </a:rPr>
                        <a:t> miles</a:t>
                      </a:r>
                      <a:endParaRPr lang="zh-CN" altLang="en-US" sz="1200">
                        <a:latin typeface="Times New Roman Regular" panose="02020503050405090304" charset="0"/>
                        <a:cs typeface="Times New Roman Regular" panose="02020503050405090304" charset="0"/>
                      </a:endParaRPr>
                    </a:p>
                    <a:p>
                      <a:pPr>
                        <a:buNone/>
                      </a:pPr>
                      <a:r>
                        <a:rPr lang="zh-CN" altLang="en-US" sz="1200">
                          <a:latin typeface="Times New Roman Regular" panose="02020503050405090304" charset="0"/>
                          <a:cs typeface="Times New Roman Regular" panose="02020503050405090304" charset="0"/>
                        </a:rPr>
                        <a:t>(7.3 years)</a:t>
                      </a:r>
                      <a:endParaRPr lang="zh-CN" altLang="en-US" sz="1200">
                        <a:latin typeface="Times New Roman Regular" panose="02020503050405090304" charset="0"/>
                        <a:cs typeface="Times New Roman Regular" panose="02020503050405090304" charset="0"/>
                      </a:endParaRPr>
                    </a:p>
                  </a:txBody>
                  <a:tcPr>
                    <a:solidFill>
                      <a:schemeClr val="accent2">
                        <a:lumMod val="20000"/>
                        <a:lumOff val="80000"/>
                      </a:schemeClr>
                    </a:solidFill>
                  </a:tcPr>
                </a:tc>
                <a:tc>
                  <a:txBody>
                    <a:bodyPr/>
                    <a:lstStyle/>
                    <a:p>
                      <a:pPr>
                        <a:buNone/>
                      </a:pPr>
                      <a:r>
                        <a:rPr lang="zh-CN" altLang="en-US" sz="1200" dirty="0">
                          <a:latin typeface="Times New Roman Regular" panose="02020503050405090304" charset="0"/>
                          <a:cs typeface="Times New Roman Regular" panose="02020503050405090304" charset="0"/>
                        </a:rPr>
                        <a:t>65 million</a:t>
                      </a:r>
                      <a:r>
                        <a:rPr lang="zh-CN" altLang="en-US" sz="1200" dirty="0">
                          <a:latin typeface="Times New Roman Regular" panose="02020503050405090304" charset="0"/>
                          <a:cs typeface="Times New Roman Regular" panose="02020503050405090304" charset="0"/>
                          <a:sym typeface="+mn-ea"/>
                        </a:rPr>
                        <a:t> miles</a:t>
                      </a:r>
                      <a:endParaRPr lang="zh-CN" altLang="en-US" sz="1200" dirty="0">
                        <a:latin typeface="Times New Roman Regular" panose="02020503050405090304" charset="0"/>
                        <a:cs typeface="Times New Roman Regular" panose="02020503050405090304" charset="0"/>
                      </a:endParaRPr>
                    </a:p>
                    <a:p>
                      <a:pPr>
                        <a:buNone/>
                      </a:pPr>
                      <a:r>
                        <a:rPr lang="zh-CN" altLang="en-US" sz="1200" dirty="0">
                          <a:latin typeface="Times New Roman Regular" panose="02020503050405090304" charset="0"/>
                          <a:cs typeface="Times New Roman Regular" panose="02020503050405090304" charset="0"/>
                        </a:rPr>
                        <a:t>(3 years)</a:t>
                      </a:r>
                      <a:endParaRPr lang="zh-CN" altLang="en-US" sz="1200" dirty="0">
                        <a:latin typeface="Times New Roman Regular" panose="02020503050405090304" charset="0"/>
                        <a:cs typeface="Times New Roman Regular" panose="02020503050405090304" charset="0"/>
                      </a:endParaRPr>
                    </a:p>
                  </a:txBody>
                  <a:tcPr>
                    <a:solidFill>
                      <a:schemeClr val="accent2">
                        <a:lumMod val="20000"/>
                        <a:lumOff val="80000"/>
                      </a:schemeClr>
                    </a:solidFill>
                  </a:tcPr>
                </a:tc>
              </a:tr>
            </a:tbl>
          </a:graphicData>
        </a:graphic>
      </p:graphicFrame>
      <p:sp>
        <p:nvSpPr>
          <p:cNvPr id="93" name="圆角矩形 92"/>
          <p:cNvSpPr/>
          <p:nvPr/>
        </p:nvSpPr>
        <p:spPr>
          <a:xfrm>
            <a:off x="408305" y="505460"/>
            <a:ext cx="5506359"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2" name="文本框 1"/>
          <p:cNvSpPr txBox="1"/>
          <p:nvPr/>
        </p:nvSpPr>
        <p:spPr>
          <a:xfrm>
            <a:off x="474980" y="5494655"/>
            <a:ext cx="11255375" cy="576580"/>
          </a:xfrm>
          <a:prstGeom prst="rect">
            <a:avLst/>
          </a:prstGeom>
          <a:noFill/>
        </p:spPr>
        <p:txBody>
          <a:bodyPr wrap="square" rtlCol="0" anchor="ctr">
            <a:noAutofit/>
          </a:bodyPr>
          <a:lstStyle/>
          <a:p>
            <a:pPr algn="ctr"/>
            <a:r>
              <a:rPr kumimoji="1" lang="en-US" altLang="zh-CN" sz="2400" dirty="0">
                <a:solidFill>
                  <a:schemeClr val="bg2">
                    <a:lumMod val="50000"/>
                  </a:schemeClr>
                </a:solidFill>
                <a:latin typeface="Times New Roman" panose="02020503050405090304" pitchFamily="18" charset="0"/>
                <a:cs typeface="Times New Roman" panose="02020503050405090304" pitchFamily="18" charset="0"/>
                <a:sym typeface="+mn-ea"/>
              </a:rPr>
              <a:t>O</a:t>
            </a:r>
            <a:r>
              <a:rPr kumimoji="1" lang="zh-CN" altLang="en-US" sz="2400" dirty="0">
                <a:solidFill>
                  <a:schemeClr val="bg2">
                    <a:lumMod val="50000"/>
                  </a:schemeClr>
                </a:solidFill>
                <a:latin typeface="Times New Roman" panose="02020503050405090304" pitchFamily="18" charset="0"/>
                <a:cs typeface="Times New Roman" panose="02020503050405090304" pitchFamily="18" charset="0"/>
                <a:sym typeface="+mn-ea"/>
              </a:rPr>
              <a:t>n-road testing</a:t>
            </a:r>
            <a:r>
              <a:rPr kumimoji="1" lang="en-US" altLang="zh-CN" sz="2400" dirty="0">
                <a:solidFill>
                  <a:schemeClr val="bg2">
                    <a:lumMod val="50000"/>
                  </a:schemeClr>
                </a:solidFill>
                <a:latin typeface="Times New Roman" panose="02020503050405090304" pitchFamily="18" charset="0"/>
                <a:cs typeface="Times New Roman" panose="02020503050405090304" pitchFamily="18" charset="0"/>
                <a:sym typeface="+mn-ea"/>
              </a:rPr>
              <a:t> is expensive and impossible to test corner cases or dangerous situations.</a:t>
            </a:r>
            <a:endParaRPr kumimoji="1" lang="en-US" altLang="zh-CN" sz="2400" dirty="0">
              <a:solidFill>
                <a:schemeClr val="bg2">
                  <a:lumMod val="50000"/>
                </a:schemeClr>
              </a:solidFill>
              <a:latin typeface="Times New Roman" panose="02020503050405090304" pitchFamily="18" charset="0"/>
              <a:cs typeface="Times New Roman" panose="02020503050405090304" pitchFamily="18" charset="0"/>
              <a:sym typeface="+mn-ea"/>
            </a:endParaRPr>
          </a:p>
        </p:txBody>
      </p:sp>
      <p:pic>
        <p:nvPicPr>
          <p:cNvPr id="5" name="图片 2"/>
          <p:cNvPicPr>
            <a:picLocks noChangeAspect="1"/>
          </p:cNvPicPr>
          <p:nvPr/>
        </p:nvPicPr>
        <p:blipFill>
          <a:blip r:embed="rId6"/>
          <a:stretch>
            <a:fillRect/>
          </a:stretch>
        </p:blipFill>
        <p:spPr>
          <a:xfrm>
            <a:off x="11257280" y="505460"/>
            <a:ext cx="563245" cy="563245"/>
          </a:xfrm>
          <a:prstGeom prst="rect">
            <a:avLst/>
          </a:prstGeom>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09375 -0.159352 " pathEditMode="relative" ptsTypes="">
                                      <p:cBhvr>
                                        <p:cTn id="6" dur="2000" fill="hold"/>
                                        <p:tgtEl>
                                          <p:spTgt spid="2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0009375 -0.159352 " pathEditMode="relative" ptsTypes="">
                                      <p:cBhvr>
                                        <p:cTn id="8" dur="2000" fill="hold"/>
                                        <p:tgtEl>
                                          <p:spTgt spid="3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009375 -0.159352 " pathEditMode="relative" ptsTypes="">
                                      <p:cBhvr>
                                        <p:cTn id="10" dur="2000" fill="hold"/>
                                        <p:tgtEl>
                                          <p:spTgt spid="3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L -0.0009375 -0.159352 " pathEditMode="relative" ptsTypes="">
                                      <p:cBhvr>
                                        <p:cTn id="12" dur="2000" fill="hold"/>
                                        <p:tgtEl>
                                          <p:spTgt spid="35"/>
                                        </p:tgtEl>
                                        <p:attrNameLst>
                                          <p:attrName>ppt_x</p:attrName>
                                          <p:attrName>ppt_y</p:attrName>
                                        </p:attrNameLst>
                                      </p:cBhvr>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93" name="圆角矩形 92"/>
          <p:cNvSpPr/>
          <p:nvPr/>
        </p:nvSpPr>
        <p:spPr>
          <a:xfrm>
            <a:off x="408305" y="505460"/>
            <a:ext cx="7928173"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lvl="1" indent="0">
              <a:buFont typeface="Wingdings" panose="05000000000000000000" charset="0"/>
              <a:buNone/>
            </a:pPr>
            <a:endParaRPr kumimoji="1" lang="zh-CN" altLang="en-US" sz="2400">
              <a:solidFill>
                <a:schemeClr val="accent5">
                  <a:lumMod val="75000"/>
                </a:schemeClr>
              </a:solidFill>
              <a:latin typeface="Times New Roman Regular" panose="02020503050405090304" charset="0"/>
              <a:cs typeface="Times New Roman Regular" panose="02020503050405090304" charset="0"/>
              <a:sym typeface="+mn-ea"/>
            </a:endParaRPr>
          </a:p>
        </p:txBody>
      </p:sp>
      <p:pic>
        <p:nvPicPr>
          <p:cNvPr id="10" name="图片 9" descr="截屏2024-08-07 17.27.44"/>
          <p:cNvPicPr>
            <a:picLocks noChangeAspect="1"/>
          </p:cNvPicPr>
          <p:nvPr/>
        </p:nvPicPr>
        <p:blipFill>
          <a:blip r:embed="rId1"/>
          <a:stretch>
            <a:fillRect/>
          </a:stretch>
        </p:blipFill>
        <p:spPr>
          <a:xfrm>
            <a:off x="1995488" y="1499235"/>
            <a:ext cx="8201025" cy="2076450"/>
          </a:xfrm>
          <a:prstGeom prst="rect">
            <a:avLst/>
          </a:prstGeom>
        </p:spPr>
      </p:pic>
      <p:sp>
        <p:nvSpPr>
          <p:cNvPr id="11" name="文本框 10"/>
          <p:cNvSpPr txBox="1"/>
          <p:nvPr/>
        </p:nvSpPr>
        <p:spPr>
          <a:xfrm>
            <a:off x="4870450" y="1203960"/>
            <a:ext cx="2451100" cy="368300"/>
          </a:xfrm>
          <a:prstGeom prst="rect">
            <a:avLst/>
          </a:prstGeom>
          <a:noFill/>
        </p:spPr>
        <p:txBody>
          <a:bodyPr wrap="square" rtlCol="0">
            <a:spAutoFit/>
          </a:bodyPr>
          <a:lstStyle/>
          <a:p>
            <a:r>
              <a:rPr lang="zh-CN" altLang="en-US" dirty="0">
                <a:solidFill>
                  <a:schemeClr val="bg2">
                    <a:lumMod val="50000"/>
                  </a:schemeClr>
                </a:solidFill>
                <a:latin typeface="Times New Roman Regular" panose="02020503050405090304" charset="0"/>
                <a:cs typeface="Times New Roman Regular" panose="02020503050405090304" charset="0"/>
              </a:rPr>
              <a:t>Results of Base LLMs</a:t>
            </a:r>
            <a:endParaRPr lang="zh-CN" altLang="en-US" dirty="0">
              <a:solidFill>
                <a:schemeClr val="bg2">
                  <a:lumMod val="50000"/>
                </a:schemeClr>
              </a:solidFill>
              <a:latin typeface="Times New Roman Regular" panose="02020503050405090304" charset="0"/>
              <a:cs typeface="Times New Roman Regular" panose="02020503050405090304" charset="0"/>
            </a:endParaRPr>
          </a:p>
        </p:txBody>
      </p:sp>
      <p:sp>
        <p:nvSpPr>
          <p:cNvPr id="13" name="文本框 12"/>
          <p:cNvSpPr txBox="1"/>
          <p:nvPr/>
        </p:nvSpPr>
        <p:spPr>
          <a:xfrm>
            <a:off x="4603115" y="3504565"/>
            <a:ext cx="2987040" cy="418465"/>
          </a:xfrm>
          <a:prstGeom prst="rect">
            <a:avLst/>
          </a:prstGeom>
          <a:noFill/>
        </p:spPr>
        <p:txBody>
          <a:bodyPr wrap="square" rtlCol="0">
            <a:noAutofit/>
          </a:bodyPr>
          <a:lstStyle/>
          <a:p>
            <a:r>
              <a:rPr lang="zh-CN" altLang="en-US" dirty="0">
                <a:solidFill>
                  <a:schemeClr val="bg2">
                    <a:lumMod val="50000"/>
                  </a:schemeClr>
                </a:solidFill>
                <a:latin typeface="Times New Roman Regular" panose="02020503050405090304" charset="0"/>
                <a:cs typeface="Times New Roman Regular" panose="02020503050405090304" charset="0"/>
              </a:rPr>
              <a:t>Results of Fine-Tuned LLMs</a:t>
            </a:r>
            <a:endParaRPr lang="zh-CN" altLang="en-US" dirty="0">
              <a:solidFill>
                <a:schemeClr val="bg2">
                  <a:lumMod val="50000"/>
                </a:schemeClr>
              </a:solidFill>
              <a:latin typeface="Times New Roman Regular" panose="02020503050405090304" charset="0"/>
              <a:cs typeface="Times New Roman Regular" panose="02020503050405090304" charset="0"/>
            </a:endParaRPr>
          </a:p>
        </p:txBody>
      </p:sp>
      <p:pic>
        <p:nvPicPr>
          <p:cNvPr id="15" name="图片 14" descr="截屏2024-08-07 21.17.32"/>
          <p:cNvPicPr>
            <a:picLocks noChangeAspect="1"/>
          </p:cNvPicPr>
          <p:nvPr/>
        </p:nvPicPr>
        <p:blipFill>
          <a:blip r:embed="rId2"/>
          <a:stretch>
            <a:fillRect/>
          </a:stretch>
        </p:blipFill>
        <p:spPr>
          <a:xfrm>
            <a:off x="1995805" y="3815080"/>
            <a:ext cx="8201025" cy="1372870"/>
          </a:xfrm>
          <a:prstGeom prst="rect">
            <a:avLst/>
          </a:prstGeom>
        </p:spPr>
      </p:pic>
      <p:sp>
        <p:nvSpPr>
          <p:cNvPr id="2" name="文本框 1"/>
          <p:cNvSpPr txBox="1"/>
          <p:nvPr/>
        </p:nvSpPr>
        <p:spPr>
          <a:xfrm>
            <a:off x="450215" y="558800"/>
            <a:ext cx="9189085" cy="521970"/>
          </a:xfrm>
          <a:prstGeom prst="rect">
            <a:avLst/>
          </a:prstGeom>
          <a:noFill/>
        </p:spPr>
        <p:txBody>
          <a:bodyPr wrap="square" rtlCol="0">
            <a:spAutoFit/>
          </a:bodyPr>
          <a:lstStyle/>
          <a:p>
            <a:pPr marL="0" lvl="1"/>
            <a:r>
              <a:rPr lang="zh-CN" altLang="en-US" sz="2800" dirty="0">
                <a:latin typeface="Times New Roman" panose="02020503050405090304" pitchFamily="18" charset="0"/>
                <a:cs typeface="Times New Roman" panose="02020503050405090304" pitchFamily="18" charset="0"/>
                <a:sym typeface="+mn-ea"/>
              </a:rPr>
              <a:t> </a:t>
            </a:r>
            <a:r>
              <a:rPr lang="zh-CN" altLang="en-US" sz="2800" dirty="0">
                <a:latin typeface="Times New Roman Regular" panose="02020503050405090304" charset="0"/>
                <a:cs typeface="Times New Roman Regular" panose="02020503050405090304" charset="0"/>
                <a:sym typeface="+mn-ea"/>
              </a:rPr>
              <a:t>Effectiveness on the Crash Classification Task</a:t>
            </a:r>
            <a:r>
              <a:rPr lang="en-US" altLang="zh-CN" sz="2800" dirty="0">
                <a:latin typeface="Times New Roman Regular" panose="02020503050405090304" charset="0"/>
                <a:cs typeface="Times New Roman Regular" panose="02020503050405090304" charset="0"/>
                <a:sym typeface="+mn-ea"/>
              </a:rPr>
              <a:t> </a:t>
            </a:r>
            <a:r>
              <a:rPr lang="en-US" altLang="zh-CN" sz="2800" dirty="0">
                <a:latin typeface="Times New Roman" panose="02020503050405090304" pitchFamily="18" charset="0"/>
                <a:cs typeface="Times New Roman" panose="02020503050405090304" pitchFamily="18" charset="0"/>
                <a:sym typeface="+mn-ea"/>
              </a:rPr>
              <a:t>(RQ2)</a:t>
            </a:r>
            <a:endParaRPr kumimoji="1" lang="zh-CN" altLang="en-US" sz="2800" dirty="0">
              <a:solidFill>
                <a:schemeClr val="tx1"/>
              </a:solidFill>
              <a:latin typeface="Times New Roman" panose="02020503050405090304" pitchFamily="18" charset="0"/>
              <a:cs typeface="Times New Roman" panose="02020503050405090304" pitchFamily="18" charset="0"/>
              <a:sym typeface="+mn-ea"/>
            </a:endParaRPr>
          </a:p>
        </p:txBody>
      </p:sp>
      <p:grpSp>
        <p:nvGrpSpPr>
          <p:cNvPr id="18" name="组合 17"/>
          <p:cNvGrpSpPr/>
          <p:nvPr/>
        </p:nvGrpSpPr>
        <p:grpSpPr>
          <a:xfrm>
            <a:off x="638175" y="5255195"/>
            <a:ext cx="10975975" cy="1103630"/>
            <a:chOff x="1005" y="8332"/>
            <a:chExt cx="17285" cy="1738"/>
          </a:xfrm>
        </p:grpSpPr>
        <p:sp>
          <p:nvSpPr>
            <p:cNvPr id="9" name="圆角矩形 8"/>
            <p:cNvSpPr/>
            <p:nvPr/>
          </p:nvSpPr>
          <p:spPr>
            <a:xfrm>
              <a:off x="1005" y="8332"/>
              <a:ext cx="17191" cy="1738"/>
            </a:xfrm>
            <a:prstGeom prst="roundRect">
              <a:avLst/>
            </a:prstGeom>
            <a:noFill/>
            <a:ln w="38100">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1329" y="8410"/>
              <a:ext cx="16961" cy="1599"/>
            </a:xfrm>
            <a:prstGeom prst="rect">
              <a:avLst/>
            </a:prstGeom>
            <a:noFill/>
          </p:spPr>
          <p:txBody>
            <a:bodyPr wrap="square" rtlCol="0">
              <a:spAutoFit/>
            </a:bodyPr>
            <a:lstStyle/>
            <a:p>
              <a:pPr marL="285750" indent="-285750">
                <a:buFont typeface="Arial" panose="020B0604020202090204" pitchFamily="34" charset="0"/>
                <a:buChar char="•"/>
              </a:pPr>
              <a:r>
                <a:rPr lang="zh-CN" altLang="en-US" sz="2000" dirty="0">
                  <a:solidFill>
                    <a:schemeClr val="bg2">
                      <a:lumMod val="50000"/>
                    </a:schemeClr>
                  </a:solidFill>
                  <a:latin typeface="Times New Roman" panose="02020503050405090304" pitchFamily="18" charset="0"/>
                  <a:cs typeface="Times New Roman" panose="02020503050405090304" pitchFamily="18" charset="0"/>
                </a:rPr>
                <a:t>Fine-tuning enables base LLMs to have a deeper</a:t>
              </a:r>
              <a:r>
                <a:rPr lang="en-US" altLang="zh-CN" sz="2000" dirty="0">
                  <a:solidFill>
                    <a:schemeClr val="bg2">
                      <a:lumMod val="50000"/>
                    </a:schemeClr>
                  </a:solidFill>
                  <a:latin typeface="Times New Roman" panose="02020503050405090304" pitchFamily="18" charset="0"/>
                  <a:cs typeface="Times New Roman" panose="02020503050405090304" pitchFamily="18" charset="0"/>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understanding of crash classification by not only accurately</a:t>
              </a:r>
              <a:r>
                <a:rPr lang="en-US" altLang="zh-CN" sz="2000" dirty="0">
                  <a:solidFill>
                    <a:schemeClr val="bg2">
                      <a:lumMod val="50000"/>
                    </a:schemeClr>
                  </a:solidFill>
                  <a:latin typeface="Times New Roman" panose="02020503050405090304" pitchFamily="18" charset="0"/>
                  <a:cs typeface="Times New Roman" panose="02020503050405090304" pitchFamily="18" charset="0"/>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classifying the crash category but also explaining the reason.</a:t>
              </a:r>
              <a:r>
                <a:rPr lang="en-US" altLang="zh-CN" sz="2000" dirty="0">
                  <a:solidFill>
                    <a:schemeClr val="bg2">
                      <a:lumMod val="50000"/>
                    </a:schemeClr>
                  </a:solidFill>
                  <a:latin typeface="Times New Roman" panose="02020503050405090304" pitchFamily="18" charset="0"/>
                  <a:cs typeface="Times New Roman" panose="02020503050405090304" pitchFamily="18" charset="0"/>
                </a:rPr>
                <a:t> </a:t>
              </a:r>
              <a:endParaRPr lang="en-US" altLang="zh-CN" sz="2000" dirty="0">
                <a:solidFill>
                  <a:schemeClr val="bg2">
                    <a:lumMod val="50000"/>
                  </a:schemeClr>
                </a:solidFill>
                <a:latin typeface="Times New Roman" panose="02020503050405090304" pitchFamily="18" charset="0"/>
                <a:cs typeface="Times New Roman" panose="02020503050405090304" pitchFamily="18" charset="0"/>
              </a:endParaRPr>
            </a:p>
            <a:p>
              <a:pPr marL="285750" indent="-285750">
                <a:buFont typeface="Arial" panose="020B0604020202090204" pitchFamily="34" charset="0"/>
                <a:buChar char="•"/>
              </a:pPr>
              <a:r>
                <a:rPr lang="zh-CN" altLang="en-US" sz="2000" dirty="0">
                  <a:solidFill>
                    <a:schemeClr val="bg2">
                      <a:lumMod val="50000"/>
                    </a:schemeClr>
                  </a:solidFill>
                  <a:latin typeface="Times New Roman" panose="02020503050405090304" pitchFamily="18" charset="0"/>
                  <a:cs typeface="Times New Roman" panose="02020503050405090304" pitchFamily="18" charset="0"/>
                </a:rPr>
                <a:t>Llama2-70b-chat-hf</a:t>
              </a:r>
              <a:r>
                <a:rPr lang="en-US" altLang="zh-CN" sz="2000" dirty="0">
                  <a:solidFill>
                    <a:schemeClr val="bg2">
                      <a:lumMod val="50000"/>
                    </a:schemeClr>
                  </a:solidFill>
                  <a:latin typeface="Times New Roman" panose="02020503050405090304" pitchFamily="18" charset="0"/>
                  <a:cs typeface="Times New Roman" panose="02020503050405090304" pitchFamily="18" charset="0"/>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performs the best, and</a:t>
              </a:r>
              <a:r>
                <a:rPr lang="en-US" altLang="zh-CN" sz="2000" dirty="0">
                  <a:solidFill>
                    <a:schemeClr val="bg2">
                      <a:lumMod val="50000"/>
                    </a:schemeClr>
                  </a:solidFill>
                  <a:latin typeface="Times New Roman" panose="02020503050405090304" pitchFamily="18" charset="0"/>
                  <a:cs typeface="Times New Roman" panose="02020503050405090304" pitchFamily="18" charset="0"/>
                </a:rPr>
                <a:t> </a:t>
              </a:r>
              <a:r>
                <a:rPr lang="zh-CN" altLang="en-US" sz="2000" dirty="0">
                  <a:solidFill>
                    <a:schemeClr val="bg2">
                      <a:lumMod val="50000"/>
                    </a:schemeClr>
                  </a:solidFill>
                  <a:latin typeface="Times New Roman" panose="02020503050405090304" pitchFamily="18" charset="0"/>
                  <a:cs typeface="Times New Roman" panose="02020503050405090304" pitchFamily="18" charset="0"/>
                </a:rPr>
                <a:t>is effective in the crash classification task.</a:t>
              </a:r>
              <a:endParaRPr lang="zh-CN" altLang="en-US" sz="2000" dirty="0">
                <a:solidFill>
                  <a:schemeClr val="bg2">
                    <a:lumMod val="50000"/>
                  </a:schemeClr>
                </a:solidFill>
                <a:latin typeface="Times New Roman" panose="02020503050405090304" pitchFamily="18" charset="0"/>
                <a:cs typeface="Times New Roman" panose="02020503050405090304" pitchFamily="18" charset="0"/>
              </a:endParaRPr>
            </a:p>
          </p:txBody>
        </p:sp>
      </p:grpSp>
      <p:pic>
        <p:nvPicPr>
          <p:cNvPr id="19" name="图片 2"/>
          <p:cNvPicPr>
            <a:picLocks noChangeAspect="1"/>
          </p:cNvPicPr>
          <p:nvPr/>
        </p:nvPicPr>
        <p:blipFill>
          <a:blip r:embed="rId3"/>
          <a:stretch>
            <a:fillRect/>
          </a:stretch>
        </p:blipFill>
        <p:spPr>
          <a:xfrm>
            <a:off x="11257280" y="505460"/>
            <a:ext cx="563245" cy="563245"/>
          </a:xfrm>
          <a:prstGeom prst="rect">
            <a:avLst/>
          </a:prstGeom>
          <a:ln>
            <a:noFill/>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grpSp>
        <p:nvGrpSpPr>
          <p:cNvPr id="13" name="组合 12"/>
          <p:cNvGrpSpPr/>
          <p:nvPr/>
        </p:nvGrpSpPr>
        <p:grpSpPr>
          <a:xfrm>
            <a:off x="2260600" y="2844793"/>
            <a:ext cx="7443470" cy="1508760"/>
            <a:chOff x="3763" y="4766"/>
            <a:chExt cx="11722" cy="2376"/>
          </a:xfrm>
        </p:grpSpPr>
        <p:pic>
          <p:nvPicPr>
            <p:cNvPr id="9" name="图片 8" descr="截屏2024-08-07 17.10.37"/>
            <p:cNvPicPr>
              <a:picLocks noChangeAspect="1"/>
            </p:cNvPicPr>
            <p:nvPr/>
          </p:nvPicPr>
          <p:blipFill>
            <a:blip r:embed="rId1"/>
            <a:stretch>
              <a:fillRect/>
            </a:stretch>
          </p:blipFill>
          <p:spPr>
            <a:xfrm>
              <a:off x="3763" y="5478"/>
              <a:ext cx="11722" cy="1664"/>
            </a:xfrm>
            <a:prstGeom prst="rect">
              <a:avLst/>
            </a:prstGeom>
          </p:spPr>
        </p:pic>
        <p:sp>
          <p:nvSpPr>
            <p:cNvPr id="11" name="文本框 10"/>
            <p:cNvSpPr txBox="1"/>
            <p:nvPr/>
          </p:nvSpPr>
          <p:spPr>
            <a:xfrm>
              <a:off x="6015" y="4766"/>
              <a:ext cx="8056" cy="580"/>
            </a:xfrm>
            <a:prstGeom prst="rect">
              <a:avLst/>
            </a:prstGeom>
            <a:noFill/>
          </p:spPr>
          <p:txBody>
            <a:bodyPr wrap="square" rtlCol="0">
              <a:spAutoFit/>
            </a:bodyPr>
            <a:lstStyle/>
            <a:p>
              <a:r>
                <a:rPr lang="zh-CN" altLang="en-US" dirty="0">
                  <a:solidFill>
                    <a:schemeClr val="bg2">
                      <a:lumMod val="50000"/>
                    </a:schemeClr>
                  </a:solidFill>
                  <a:latin typeface="Times New Roman" panose="02020503050405090304" pitchFamily="18" charset="0"/>
                  <a:cs typeface="Times New Roman" panose="02020503050405090304" pitchFamily="18" charset="0"/>
                </a:rPr>
                <a:t>Quality of GPT-4</a:t>
              </a:r>
              <a:r>
                <a:rPr lang="en-US" altLang="zh-CN" dirty="0">
                  <a:solidFill>
                    <a:schemeClr val="bg2">
                      <a:lumMod val="50000"/>
                    </a:schemeClr>
                  </a:solidFill>
                  <a:latin typeface="Times New Roman" panose="02020503050405090304" pitchFamily="18" charset="0"/>
                  <a:cs typeface="Times New Roman" panose="02020503050405090304" pitchFamily="18" charset="0"/>
                </a:rPr>
                <a:t>’</a:t>
              </a:r>
              <a:r>
                <a:rPr lang="zh-CN" altLang="en-US" dirty="0">
                  <a:solidFill>
                    <a:schemeClr val="bg2">
                      <a:lumMod val="50000"/>
                    </a:schemeClr>
                  </a:solidFill>
                  <a:latin typeface="Times New Roman" panose="02020503050405090304" pitchFamily="18" charset="0"/>
                  <a:cs typeface="Times New Roman" panose="02020503050405090304" pitchFamily="18" charset="0"/>
                </a:rPr>
                <a:t>s Accident Report Parsing</a:t>
              </a:r>
              <a:endParaRPr lang="zh-CN" altLang="en-US" dirty="0">
                <a:solidFill>
                  <a:schemeClr val="bg2">
                    <a:lumMod val="50000"/>
                  </a:schemeClr>
                </a:solidFill>
                <a:latin typeface="Times New Roman" panose="02020503050405090304" pitchFamily="18" charset="0"/>
                <a:cs typeface="Times New Roman" panose="02020503050405090304" pitchFamily="18" charset="0"/>
              </a:endParaRPr>
            </a:p>
          </p:txBody>
        </p:sp>
      </p:grpSp>
      <p:sp>
        <p:nvSpPr>
          <p:cNvPr id="15" name="文本框 14"/>
          <p:cNvSpPr txBox="1"/>
          <p:nvPr/>
        </p:nvSpPr>
        <p:spPr>
          <a:xfrm>
            <a:off x="984713" y="1583690"/>
            <a:ext cx="10255250" cy="1014730"/>
          </a:xfrm>
          <a:prstGeom prst="rect">
            <a:avLst/>
          </a:prstGeom>
          <a:noFill/>
        </p:spPr>
        <p:txBody>
          <a:bodyPr wrap="square" rtlCol="0">
            <a:spAutoFit/>
          </a:bodyPr>
          <a:lstStyle/>
          <a:p>
            <a:r>
              <a:rPr lang="zh-CN" altLang="en-US" sz="2000" dirty="0">
                <a:latin typeface="Times New Roman Regular" panose="02020503050405090304" charset="0"/>
                <a:cs typeface="Times New Roman Regular" panose="02020503050405090304" charset="0"/>
              </a:rPr>
              <a:t>Due to the large number</a:t>
            </a:r>
            <a:r>
              <a:rPr lang="en-US" altLang="zh-CN" sz="2000" dirty="0">
                <a:latin typeface="Times New Roman Regular" panose="02020503050405090304" charset="0"/>
                <a:cs typeface="Times New Roman Regular" panose="02020503050405090304" charset="0"/>
              </a:rPr>
              <a:t> </a:t>
            </a:r>
            <a:r>
              <a:rPr lang="zh-CN" altLang="en-US" sz="2000" dirty="0">
                <a:latin typeface="Times New Roman Regular" panose="02020503050405090304" charset="0"/>
                <a:cs typeface="Times New Roman Regular" panose="02020503050405090304" charset="0"/>
              </a:rPr>
              <a:t>of accident reports, we evaluate the quality of GPT-4</a:t>
            </a:r>
            <a:r>
              <a:rPr lang="en-US" altLang="zh-CN" sz="2000" dirty="0">
                <a:latin typeface="Times New Roman Regular" panose="02020503050405090304" charset="0"/>
                <a:cs typeface="Times New Roman Regular" panose="02020503050405090304" charset="0"/>
              </a:rPr>
              <a:t>’</a:t>
            </a:r>
            <a:r>
              <a:rPr lang="zh-CN" altLang="en-US" sz="2000" dirty="0">
                <a:latin typeface="Times New Roman Regular" panose="02020503050405090304" charset="0"/>
                <a:cs typeface="Times New Roman Regular" panose="02020503050405090304" charset="0"/>
              </a:rPr>
              <a:t>s parsing through a sampling approach. We randomly select </a:t>
            </a:r>
            <a:r>
              <a:rPr lang="zh-CN" altLang="en-US" sz="2000" dirty="0">
                <a:solidFill>
                  <a:schemeClr val="bg2">
                    <a:lumMod val="50000"/>
                  </a:schemeClr>
                </a:solidFill>
                <a:latin typeface="Times New Roman Regular" panose="02020503050405090304" charset="0"/>
                <a:cs typeface="Times New Roman Regular" panose="02020503050405090304" charset="0"/>
              </a:rPr>
              <a:t>369 </a:t>
            </a:r>
            <a:r>
              <a:rPr lang="zh-CN" altLang="en-US" sz="2000" dirty="0">
                <a:latin typeface="Times New Roman Regular" panose="02020503050405090304" charset="0"/>
                <a:cs typeface="Times New Roman Regular" panose="02020503050405090304" charset="0"/>
              </a:rPr>
              <a:t>accident reports from a total of </a:t>
            </a:r>
            <a:r>
              <a:rPr lang="zh-CN" altLang="en-US" sz="2000" dirty="0">
                <a:solidFill>
                  <a:schemeClr val="bg2">
                    <a:lumMod val="50000"/>
                  </a:schemeClr>
                </a:solidFill>
                <a:latin typeface="Times New Roman Regular" panose="02020503050405090304" charset="0"/>
                <a:cs typeface="Times New Roman Regular" panose="02020503050405090304" charset="0"/>
              </a:rPr>
              <a:t>9,365</a:t>
            </a:r>
            <a:r>
              <a:rPr lang="zh-CN" altLang="en-US" sz="2000" dirty="0">
                <a:latin typeface="Times New Roman Regular" panose="02020503050405090304" charset="0"/>
                <a:cs typeface="Times New Roman Regular" panose="02020503050405090304" charset="0"/>
              </a:rPr>
              <a:t> accident reports, achieving a</a:t>
            </a:r>
            <a:r>
              <a:rPr lang="en-US" altLang="zh-CN" sz="2000" dirty="0">
                <a:latin typeface="Times New Roman Regular" panose="02020503050405090304" charset="0"/>
                <a:cs typeface="Times New Roman Regular" panose="02020503050405090304" charset="0"/>
              </a:rPr>
              <a:t> </a:t>
            </a:r>
            <a:r>
              <a:rPr lang="zh-CN" altLang="en-US" sz="2000" dirty="0">
                <a:solidFill>
                  <a:schemeClr val="bg2">
                    <a:lumMod val="50000"/>
                  </a:schemeClr>
                </a:solidFill>
                <a:latin typeface="Times New Roman Regular" panose="02020503050405090304" charset="0"/>
                <a:cs typeface="Times New Roman Regular" panose="02020503050405090304" charset="0"/>
              </a:rPr>
              <a:t>confidence level</a:t>
            </a:r>
            <a:r>
              <a:rPr lang="zh-CN" altLang="en-US" sz="2000" dirty="0">
                <a:latin typeface="Times New Roman Regular" panose="02020503050405090304" charset="0"/>
                <a:cs typeface="Times New Roman Regular" panose="02020503050405090304" charset="0"/>
              </a:rPr>
              <a:t> of </a:t>
            </a:r>
            <a:r>
              <a:rPr lang="zh-CN" altLang="en-US" sz="2000" dirty="0">
                <a:solidFill>
                  <a:schemeClr val="bg2">
                    <a:lumMod val="50000"/>
                  </a:schemeClr>
                </a:solidFill>
                <a:latin typeface="Times New Roman Regular" panose="02020503050405090304" charset="0"/>
                <a:cs typeface="Times New Roman Regular" panose="02020503050405090304" charset="0"/>
              </a:rPr>
              <a:t>95%</a:t>
            </a:r>
            <a:r>
              <a:rPr lang="zh-CN" altLang="en-US" sz="2000" dirty="0">
                <a:latin typeface="Times New Roman Regular" panose="02020503050405090304" charset="0"/>
                <a:cs typeface="Times New Roman Regular" panose="02020503050405090304" charset="0"/>
              </a:rPr>
              <a:t> and a </a:t>
            </a:r>
            <a:r>
              <a:rPr lang="zh-CN" altLang="en-US" sz="2000" dirty="0">
                <a:solidFill>
                  <a:schemeClr val="bg2">
                    <a:lumMod val="50000"/>
                  </a:schemeClr>
                </a:solidFill>
                <a:latin typeface="Times New Roman Regular" panose="02020503050405090304" charset="0"/>
                <a:cs typeface="Times New Roman Regular" panose="02020503050405090304" charset="0"/>
              </a:rPr>
              <a:t>margin error</a:t>
            </a:r>
            <a:r>
              <a:rPr lang="zh-CN" altLang="en-US" sz="2000" dirty="0">
                <a:latin typeface="Times New Roman Regular" panose="02020503050405090304" charset="0"/>
                <a:cs typeface="Times New Roman Regular" panose="02020503050405090304" charset="0"/>
              </a:rPr>
              <a:t> of </a:t>
            </a:r>
            <a:r>
              <a:rPr lang="zh-CN" altLang="en-US" sz="2000" dirty="0">
                <a:solidFill>
                  <a:schemeClr val="bg2">
                    <a:lumMod val="50000"/>
                  </a:schemeClr>
                </a:solidFill>
                <a:latin typeface="Times New Roman Regular" panose="02020503050405090304" charset="0"/>
                <a:cs typeface="Times New Roman Regular" panose="02020503050405090304" charset="0"/>
              </a:rPr>
              <a:t>5%</a:t>
            </a:r>
            <a:r>
              <a:rPr lang="zh-CN" altLang="en-US" sz="2000" dirty="0">
                <a:latin typeface="Times New Roman Regular" panose="02020503050405090304" charset="0"/>
                <a:cs typeface="Times New Roman Regular" panose="02020503050405090304" charset="0"/>
              </a:rPr>
              <a:t>.</a:t>
            </a:r>
            <a:endParaRPr lang="zh-CN" altLang="en-US" sz="2000" dirty="0">
              <a:latin typeface="Times New Roman Regular" panose="02020503050405090304" charset="0"/>
              <a:cs typeface="Times New Roman Regular" panose="02020503050405090304" charset="0"/>
            </a:endParaRPr>
          </a:p>
        </p:txBody>
      </p:sp>
      <p:pic>
        <p:nvPicPr>
          <p:cNvPr id="25" name="图片 2"/>
          <p:cNvPicPr>
            <a:picLocks noChangeAspect="1"/>
          </p:cNvPicPr>
          <p:nvPr/>
        </p:nvPicPr>
        <p:blipFill>
          <a:blip r:embed="rId2"/>
          <a:stretch>
            <a:fillRect/>
          </a:stretch>
        </p:blipFill>
        <p:spPr>
          <a:xfrm>
            <a:off x="10990580" y="542290"/>
            <a:ext cx="693420" cy="693420"/>
          </a:xfrm>
          <a:prstGeom prst="rect">
            <a:avLst/>
          </a:prstGeom>
          <a:ln>
            <a:noFill/>
          </a:ln>
          <a:effectLst/>
        </p:spPr>
      </p:pic>
      <p:sp>
        <p:nvSpPr>
          <p:cNvPr id="5" name="圆角矩形 4"/>
          <p:cNvSpPr/>
          <p:nvPr/>
        </p:nvSpPr>
        <p:spPr>
          <a:xfrm>
            <a:off x="408306" y="505460"/>
            <a:ext cx="6315922"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14" name="文本框 13"/>
          <p:cNvSpPr txBox="1"/>
          <p:nvPr/>
        </p:nvSpPr>
        <p:spPr>
          <a:xfrm>
            <a:off x="450215" y="558800"/>
            <a:ext cx="6583045" cy="521970"/>
          </a:xfrm>
          <a:prstGeom prst="rect">
            <a:avLst/>
          </a:prstGeom>
          <a:noFill/>
        </p:spPr>
        <p:txBody>
          <a:bodyPr wrap="square" rtlCol="0">
            <a:spAutoFit/>
          </a:bodyPr>
          <a:lstStyle/>
          <a:p>
            <a:pPr marL="0" lvl="1"/>
            <a:r>
              <a:rPr kumimoji="1" lang="en-US" altLang="zh-CN" sz="2800">
                <a:solidFill>
                  <a:schemeClr val="tx1"/>
                </a:solidFill>
                <a:latin typeface="Times New Roman" panose="02020503050405090304" pitchFamily="18" charset="0"/>
                <a:cs typeface="Times New Roman" panose="02020503050405090304" pitchFamily="18" charset="0"/>
                <a:sym typeface="+mn-ea"/>
              </a:rPr>
              <a:t>Quality of Accident Report Parsing (RQ5)</a:t>
            </a:r>
            <a:endParaRPr kumimoji="1" lang="en-US" altLang="zh-CN" sz="2800">
              <a:solidFill>
                <a:schemeClr val="tx1"/>
              </a:solidFill>
              <a:latin typeface="Times New Roman" panose="02020503050405090304" pitchFamily="18" charset="0"/>
              <a:cs typeface="Times New Roman" panose="02020503050405090304" pitchFamily="18" charset="0"/>
              <a:sym typeface="+mn-ea"/>
            </a:endParaRPr>
          </a:p>
        </p:txBody>
      </p:sp>
      <p:grpSp>
        <p:nvGrpSpPr>
          <p:cNvPr id="27" name="组合 26"/>
          <p:cNvGrpSpPr/>
          <p:nvPr/>
        </p:nvGrpSpPr>
        <p:grpSpPr>
          <a:xfrm>
            <a:off x="984423" y="4689795"/>
            <a:ext cx="10255323" cy="895985"/>
            <a:chOff x="786" y="8332"/>
            <a:chExt cx="17533" cy="1738"/>
          </a:xfrm>
        </p:grpSpPr>
        <p:sp>
          <p:nvSpPr>
            <p:cNvPr id="28" name="圆角矩形 27"/>
            <p:cNvSpPr/>
            <p:nvPr/>
          </p:nvSpPr>
          <p:spPr>
            <a:xfrm>
              <a:off x="786" y="8332"/>
              <a:ext cx="17533" cy="1738"/>
            </a:xfrm>
            <a:prstGeom prst="roundRect">
              <a:avLst/>
            </a:prstGeom>
            <a:noFill/>
            <a:ln w="38100">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nvSpPr>
          <p:spPr>
            <a:xfrm>
              <a:off x="1337" y="8540"/>
              <a:ext cx="16368" cy="1373"/>
            </a:xfrm>
            <a:prstGeom prst="rect">
              <a:avLst/>
            </a:prstGeom>
            <a:noFill/>
          </p:spPr>
          <p:txBody>
            <a:bodyPr wrap="square" rtlCol="0">
              <a:spAutoFit/>
            </a:bodyPr>
            <a:lstStyle/>
            <a:p>
              <a:r>
                <a:rPr kumimoji="1" lang="zh-CN" altLang="en-US" sz="2000" dirty="0">
                  <a:solidFill>
                    <a:schemeClr val="bg2">
                      <a:lumMod val="50000"/>
                    </a:schemeClr>
                  </a:solidFill>
                  <a:latin typeface="Times New Roman" panose="02020503050405090304" pitchFamily="18" charset="0"/>
                  <a:cs typeface="Times New Roman" panose="02020503050405090304" pitchFamily="18" charset="0"/>
                </a:rPr>
                <a:t>GPT-4 accurately parse the crash information from</a:t>
              </a:r>
              <a:r>
                <a:rPr kumimoji="1" lang="en-US" altLang="zh-CN" sz="2000" dirty="0">
                  <a:solidFill>
                    <a:schemeClr val="bg2">
                      <a:lumMod val="50000"/>
                    </a:schemeClr>
                  </a:solidFill>
                  <a:latin typeface="Times New Roman" panose="02020503050405090304" pitchFamily="18" charset="0"/>
                  <a:cs typeface="Times New Roman" panose="02020503050405090304" pitchFamily="18" charset="0"/>
                </a:rPr>
                <a:t> </a:t>
              </a:r>
              <a:r>
                <a:rPr kumimoji="1" lang="zh-CN" altLang="en-US" sz="2000" dirty="0">
                  <a:solidFill>
                    <a:schemeClr val="bg2">
                      <a:lumMod val="50000"/>
                    </a:schemeClr>
                  </a:solidFill>
                  <a:latin typeface="Times New Roman" panose="02020503050405090304" pitchFamily="18" charset="0"/>
                  <a:cs typeface="Times New Roman" panose="02020503050405090304" pitchFamily="18" charset="0"/>
                </a:rPr>
                <a:t>traffic accident reports, which helps to enhance the performance of base LLMs on our diagnosis task through fine-tuning</a:t>
              </a:r>
              <a:endParaRPr kumimoji="1" lang="zh-CN" altLang="en-US" sz="2000" dirty="0">
                <a:solidFill>
                  <a:schemeClr val="bg2">
                    <a:lumMod val="50000"/>
                  </a:schemeClr>
                </a:solidFill>
                <a:latin typeface="Times New Roman" panose="02020503050405090304" pitchFamily="18" charset="0"/>
                <a:cs typeface="Times New Roman" panose="02020503050405090304" pitchFamily="18"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pic>
        <p:nvPicPr>
          <p:cNvPr id="31" name="图片 2"/>
          <p:cNvPicPr>
            <a:picLocks noChangeAspect="1"/>
          </p:cNvPicPr>
          <p:nvPr/>
        </p:nvPicPr>
        <p:blipFill>
          <a:blip r:embed="rId1"/>
          <a:stretch>
            <a:fillRect/>
          </a:stretch>
        </p:blipFill>
        <p:spPr>
          <a:xfrm>
            <a:off x="10990580" y="542290"/>
            <a:ext cx="693420" cy="693420"/>
          </a:xfrm>
          <a:prstGeom prst="rect">
            <a:avLst/>
          </a:prstGeom>
          <a:ln>
            <a:noFill/>
          </a:ln>
          <a:effectLst/>
        </p:spPr>
      </p:pic>
      <p:pic>
        <p:nvPicPr>
          <p:cNvPr id="2" name="图片 1" descr="截屏2024-08-07 21.04.28"/>
          <p:cNvPicPr>
            <a:picLocks noChangeAspect="1"/>
          </p:cNvPicPr>
          <p:nvPr/>
        </p:nvPicPr>
        <p:blipFill>
          <a:blip r:embed="rId2"/>
          <a:stretch>
            <a:fillRect/>
          </a:stretch>
        </p:blipFill>
        <p:spPr>
          <a:xfrm>
            <a:off x="1866265" y="2868930"/>
            <a:ext cx="8459470" cy="1259205"/>
          </a:xfrm>
          <a:prstGeom prst="rect">
            <a:avLst/>
          </a:prstGeom>
        </p:spPr>
      </p:pic>
      <p:sp>
        <p:nvSpPr>
          <p:cNvPr id="5" name="文本框 4"/>
          <p:cNvSpPr txBox="1"/>
          <p:nvPr/>
        </p:nvSpPr>
        <p:spPr>
          <a:xfrm>
            <a:off x="1385570" y="2500630"/>
            <a:ext cx="10490200" cy="368300"/>
          </a:xfrm>
          <a:prstGeom prst="rect">
            <a:avLst/>
          </a:prstGeom>
          <a:noFill/>
        </p:spPr>
        <p:txBody>
          <a:bodyPr wrap="square" rtlCol="0">
            <a:spAutoFit/>
          </a:bodyPr>
          <a:lstStyle/>
          <a:p>
            <a:r>
              <a:rPr lang="zh-CN" altLang="en-US" b="1">
                <a:latin typeface="Times New Roman Regular" panose="02020503050405090304" charset="0"/>
                <a:cs typeface="Times New Roman Regular" panose="02020503050405090304" charset="0"/>
              </a:rPr>
              <a:t>Lexical and Semantic Comparison of the Reasons</a:t>
            </a:r>
            <a:r>
              <a:rPr lang="en-US" altLang="zh-CN" b="1">
                <a:latin typeface="Times New Roman Regular" panose="02020503050405090304" charset="0"/>
                <a:cs typeface="Times New Roman Regular" panose="02020503050405090304" charset="0"/>
              </a:rPr>
              <a:t> </a:t>
            </a:r>
            <a:r>
              <a:rPr lang="zh-CN" altLang="en-US" b="1">
                <a:latin typeface="Times New Roman Regular" panose="02020503050405090304" charset="0"/>
                <a:cs typeface="Times New Roman Regular" panose="02020503050405090304" charset="0"/>
              </a:rPr>
              <a:t>Generated by Fine-Tuned Llama2-70b-chat-hf</a:t>
            </a:r>
            <a:endParaRPr lang="zh-CN" altLang="en-US" b="1">
              <a:latin typeface="Times New Roman Regular" panose="02020503050405090304" charset="0"/>
              <a:cs typeface="Times New Roman Regular" panose="02020503050405090304" charset="0"/>
            </a:endParaRPr>
          </a:p>
        </p:txBody>
      </p:sp>
      <p:sp>
        <p:nvSpPr>
          <p:cNvPr id="9" name="圆角矩形 8"/>
          <p:cNvSpPr/>
          <p:nvPr/>
        </p:nvSpPr>
        <p:spPr>
          <a:xfrm>
            <a:off x="408305" y="505460"/>
            <a:ext cx="9709785"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14" name="文本框 13"/>
          <p:cNvSpPr txBox="1"/>
          <p:nvPr/>
        </p:nvSpPr>
        <p:spPr>
          <a:xfrm>
            <a:off x="450215" y="558800"/>
            <a:ext cx="9667240" cy="521970"/>
          </a:xfrm>
          <a:prstGeom prst="rect">
            <a:avLst/>
          </a:prstGeom>
          <a:noFill/>
        </p:spPr>
        <p:txBody>
          <a:bodyPr wrap="square" rtlCol="0">
            <a:spAutoFit/>
          </a:bodyPr>
          <a:lstStyle/>
          <a:p>
            <a:pPr marL="0" lvl="1"/>
            <a:r>
              <a:rPr kumimoji="1" lang="en-US" altLang="zh-CN" sz="2800">
                <a:solidFill>
                  <a:schemeClr val="tx1"/>
                </a:solidFill>
                <a:latin typeface="Times New Roman Regular" panose="02020503050405090304" charset="0"/>
                <a:cs typeface="Times New Roman Regular" panose="02020503050405090304" charset="0"/>
                <a:sym typeface="+mn-ea"/>
              </a:rPr>
              <a:t>C</a:t>
            </a:r>
            <a:r>
              <a:rPr kumimoji="1" lang="zh-CN" altLang="en-US" sz="2800">
                <a:solidFill>
                  <a:schemeClr val="tx1"/>
                </a:solidFill>
                <a:latin typeface="Times New Roman Regular" panose="02020503050405090304" charset="0"/>
                <a:cs typeface="Times New Roman Regular" panose="02020503050405090304" charset="0"/>
                <a:sym typeface="+mn-ea"/>
              </a:rPr>
              <a:t>onsistency of </a:t>
            </a:r>
            <a:r>
              <a:rPr kumimoji="1" lang="en-US" altLang="zh-CN" sz="2800">
                <a:solidFill>
                  <a:schemeClr val="tx1"/>
                </a:solidFill>
                <a:latin typeface="Times New Roman Regular" panose="02020503050405090304" charset="0"/>
                <a:cs typeface="Times New Roman Regular" panose="02020503050405090304" charset="0"/>
                <a:sym typeface="+mn-ea"/>
              </a:rPr>
              <a:t>O</a:t>
            </a:r>
            <a:r>
              <a:rPr kumimoji="1" lang="zh-CN" altLang="en-US" sz="2800">
                <a:solidFill>
                  <a:schemeClr val="tx1"/>
                </a:solidFill>
                <a:latin typeface="Times New Roman Regular" panose="02020503050405090304" charset="0"/>
                <a:cs typeface="Times New Roman Regular" panose="02020503050405090304" charset="0"/>
                <a:sym typeface="+mn-ea"/>
              </a:rPr>
              <a:t>ur LLM-</a:t>
            </a:r>
            <a:r>
              <a:rPr kumimoji="1" lang="en-US" altLang="zh-CN" sz="2800">
                <a:solidFill>
                  <a:schemeClr val="tx1"/>
                </a:solidFill>
                <a:latin typeface="Times New Roman Regular" panose="02020503050405090304" charset="0"/>
                <a:cs typeface="Times New Roman Regular" panose="02020503050405090304" charset="0"/>
                <a:sym typeface="+mn-ea"/>
              </a:rPr>
              <a:t>E</a:t>
            </a:r>
            <a:r>
              <a:rPr kumimoji="1" lang="zh-CN" altLang="en-US" sz="2800">
                <a:solidFill>
                  <a:schemeClr val="tx1"/>
                </a:solidFill>
                <a:latin typeface="Times New Roman Regular" panose="02020503050405090304" charset="0"/>
                <a:cs typeface="Times New Roman Regular" panose="02020503050405090304" charset="0"/>
                <a:sym typeface="+mn-ea"/>
              </a:rPr>
              <a:t>mpowered </a:t>
            </a:r>
            <a:r>
              <a:rPr kumimoji="1" lang="en-US" altLang="zh-CN" sz="2800">
                <a:solidFill>
                  <a:schemeClr val="tx1"/>
                </a:solidFill>
                <a:latin typeface="Times New Roman Regular" panose="02020503050405090304" charset="0"/>
                <a:cs typeface="Times New Roman Regular" panose="02020503050405090304" charset="0"/>
                <a:sym typeface="+mn-ea"/>
              </a:rPr>
              <a:t>V</a:t>
            </a:r>
            <a:r>
              <a:rPr kumimoji="1" lang="zh-CN" altLang="en-US" sz="2800">
                <a:solidFill>
                  <a:schemeClr val="tx1"/>
                </a:solidFill>
                <a:latin typeface="Times New Roman Regular" panose="02020503050405090304" charset="0"/>
                <a:cs typeface="Times New Roman Regular" panose="02020503050405090304" charset="0"/>
                <a:sym typeface="+mn-ea"/>
              </a:rPr>
              <a:t>iolation </a:t>
            </a:r>
            <a:r>
              <a:rPr kumimoji="1" lang="en-US" altLang="zh-CN" sz="2800">
                <a:solidFill>
                  <a:schemeClr val="tx1"/>
                </a:solidFill>
                <a:latin typeface="Times New Roman Regular" panose="02020503050405090304" charset="0"/>
                <a:cs typeface="Times New Roman Regular" panose="02020503050405090304" charset="0"/>
                <a:sym typeface="+mn-ea"/>
              </a:rPr>
              <a:t>D</a:t>
            </a:r>
            <a:r>
              <a:rPr kumimoji="1" lang="zh-CN" altLang="en-US" sz="2800">
                <a:solidFill>
                  <a:schemeClr val="tx1"/>
                </a:solidFill>
                <a:latin typeface="Times New Roman Regular" panose="02020503050405090304" charset="0"/>
                <a:cs typeface="Times New Roman Regular" panose="02020503050405090304" charset="0"/>
                <a:sym typeface="+mn-ea"/>
              </a:rPr>
              <a:t>iagnosis</a:t>
            </a:r>
            <a:r>
              <a:rPr kumimoji="1" lang="en-US" altLang="zh-CN" sz="2800">
                <a:solidFill>
                  <a:schemeClr val="tx1"/>
                </a:solidFill>
                <a:latin typeface="Times New Roman" panose="02020503050405090304" pitchFamily="18" charset="0"/>
                <a:cs typeface="Times New Roman" panose="02020503050405090304" pitchFamily="18" charset="0"/>
                <a:sym typeface="+mn-ea"/>
              </a:rPr>
              <a:t> (RQ5)</a:t>
            </a:r>
            <a:endParaRPr kumimoji="1" lang="en-US" altLang="zh-CN" sz="2800">
              <a:solidFill>
                <a:schemeClr val="tx1"/>
              </a:solidFill>
              <a:latin typeface="Times New Roman" panose="02020503050405090304" pitchFamily="18" charset="0"/>
              <a:cs typeface="Times New Roman" panose="02020503050405090304" pitchFamily="18" charset="0"/>
              <a:sym typeface="+mn-ea"/>
            </a:endParaRPr>
          </a:p>
        </p:txBody>
      </p:sp>
      <p:grpSp>
        <p:nvGrpSpPr>
          <p:cNvPr id="27" name="组合 26"/>
          <p:cNvGrpSpPr/>
          <p:nvPr/>
        </p:nvGrpSpPr>
        <p:grpSpPr>
          <a:xfrm>
            <a:off x="1385663" y="4349750"/>
            <a:ext cx="9604897" cy="668122"/>
            <a:chOff x="-569" y="8332"/>
            <a:chExt cx="16421" cy="1296"/>
          </a:xfrm>
        </p:grpSpPr>
        <p:sp>
          <p:nvSpPr>
            <p:cNvPr id="28" name="圆角矩形 27"/>
            <p:cNvSpPr/>
            <p:nvPr/>
          </p:nvSpPr>
          <p:spPr>
            <a:xfrm>
              <a:off x="-569" y="8332"/>
              <a:ext cx="16421" cy="1296"/>
            </a:xfrm>
            <a:prstGeom prst="roundRect">
              <a:avLst/>
            </a:prstGeom>
            <a:noFill/>
            <a:ln w="38100">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197" y="8609"/>
              <a:ext cx="15540" cy="714"/>
            </a:xfrm>
            <a:prstGeom prst="rect">
              <a:avLst/>
            </a:prstGeom>
            <a:noFill/>
          </p:spPr>
          <p:txBody>
            <a:bodyPr wrap="square" rtlCol="0">
              <a:noAutofit/>
            </a:bodyPr>
            <a:lstStyle/>
            <a:p>
              <a:pPr algn="ctr"/>
              <a:r>
                <a:rPr kumimoji="1" lang="en-US" altLang="zh-CN" sz="2000" dirty="0" err="1">
                  <a:solidFill>
                    <a:schemeClr val="bg2">
                      <a:lumMod val="50000"/>
                    </a:schemeClr>
                  </a:solidFill>
                  <a:latin typeface="Times New Roman Regular" panose="02020503050405090304" charset="0"/>
                  <a:cs typeface="Times New Roman Regular" panose="02020503050405090304" charset="0"/>
                  <a:sym typeface="+mn-ea"/>
                </a:rPr>
                <a:t>DiaVio</a:t>
              </a:r>
              <a:r>
                <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rPr>
                <a:t>, empowered by LLM, can produce consistent diagnostic results</a:t>
              </a:r>
              <a:endParaRPr kumimoji="1" lang="en-US" altLang="zh-CN" sz="2000" dirty="0">
                <a:solidFill>
                  <a:schemeClr val="bg2">
                    <a:lumMod val="50000"/>
                  </a:schemeClr>
                </a:solidFill>
                <a:latin typeface="Times New Roman Regular" panose="02020503050405090304" charset="0"/>
                <a:cs typeface="Times New Roman Regular" panose="0202050305040509030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221"/>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18" name="文本框 17"/>
          <p:cNvSpPr txBox="1"/>
          <p:nvPr/>
        </p:nvSpPr>
        <p:spPr>
          <a:xfrm>
            <a:off x="539114" y="542290"/>
            <a:ext cx="5387123"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Problems in Scenario-based Testing</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grpSp>
        <p:nvGrpSpPr>
          <p:cNvPr id="39" name="组合 38"/>
          <p:cNvGrpSpPr/>
          <p:nvPr/>
        </p:nvGrpSpPr>
        <p:grpSpPr>
          <a:xfrm>
            <a:off x="535940" y="2238856"/>
            <a:ext cx="11118215" cy="2736215"/>
            <a:chOff x="786" y="3089"/>
            <a:chExt cx="17509" cy="4309"/>
          </a:xfrm>
        </p:grpSpPr>
        <p:pic>
          <p:nvPicPr>
            <p:cNvPr id="100" name="图片 99"/>
            <p:cNvPicPr/>
            <p:nvPr/>
          </p:nvPicPr>
          <p:blipFill>
            <a:blip r:embed="rId1"/>
            <a:srcRect r="49936" b="49800"/>
            <a:stretch>
              <a:fillRect/>
            </a:stretch>
          </p:blipFill>
          <p:spPr>
            <a:xfrm>
              <a:off x="8617" y="3107"/>
              <a:ext cx="4722" cy="3208"/>
            </a:xfrm>
            <a:prstGeom prst="rect">
              <a:avLst/>
            </a:prstGeom>
            <a:noFill/>
            <a:ln w="9525">
              <a:noFill/>
            </a:ln>
            <a:effectLst>
              <a:outerShdw blurRad="63500" sx="102000" sy="102000" algn="ctr" rotWithShape="0">
                <a:prstClr val="black">
                  <a:alpha val="40000"/>
                </a:prstClr>
              </a:outerShdw>
            </a:effectLst>
          </p:spPr>
        </p:pic>
        <p:sp>
          <p:nvSpPr>
            <p:cNvPr id="5" name="矩形 4"/>
            <p:cNvSpPr/>
            <p:nvPr>
              <p:custDataLst>
                <p:tags r:id="rId2"/>
              </p:custDataLst>
            </p:nvPr>
          </p:nvSpPr>
          <p:spPr>
            <a:xfrm>
              <a:off x="3251" y="5599"/>
              <a:ext cx="4573" cy="1621"/>
            </a:xfrm>
            <a:prstGeom prst="rect">
              <a:avLst/>
            </a:prstGeom>
            <a:solidFill>
              <a:schemeClr val="accent6">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Autonomous</a:t>
              </a:r>
              <a:r>
                <a:rPr kumimoji="1" lang="zh-CN" altLang="en-US" sz="2000" b="1" dirty="0">
                  <a:solidFill>
                    <a:schemeClr val="tx1"/>
                  </a:solidFill>
                  <a:latin typeface="Times New Roman Regular" panose="02020503050405090304" charset="0"/>
                  <a:cs typeface="Times New Roman Regular" panose="02020503050405090304" charset="0"/>
                  <a:sym typeface="+mn-ea"/>
                </a:rPr>
                <a:t> </a:t>
              </a:r>
              <a:r>
                <a:rPr kumimoji="1" lang="en-US" altLang="zh-CN" sz="2000" b="1" dirty="0">
                  <a:solidFill>
                    <a:schemeClr val="tx1"/>
                  </a:solidFill>
                  <a:latin typeface="Times New Roman Regular" panose="02020503050405090304" charset="0"/>
                  <a:cs typeface="Times New Roman Regular" panose="02020503050405090304" charset="0"/>
                  <a:sym typeface="+mn-ea"/>
                </a:rPr>
                <a:t>Driving</a:t>
              </a:r>
              <a:r>
                <a:rPr kumimoji="1" lang="zh-CN" altLang="en-US" sz="2000" b="1" dirty="0">
                  <a:solidFill>
                    <a:schemeClr val="tx1"/>
                  </a:solidFill>
                  <a:latin typeface="Times New Roman Regular" panose="02020503050405090304" charset="0"/>
                  <a:cs typeface="Times New Roman Regular" panose="02020503050405090304" charset="0"/>
                  <a:sym typeface="+mn-ea"/>
                </a:rPr>
                <a:t> </a:t>
              </a:r>
              <a:r>
                <a:rPr kumimoji="1" lang="en-US" altLang="zh-CN" sz="2000" b="1" dirty="0">
                  <a:solidFill>
                    <a:schemeClr val="tx1"/>
                  </a:solidFill>
                  <a:latin typeface="Times New Roman Regular" panose="02020503050405090304" charset="0"/>
                  <a:cs typeface="Times New Roman Regular" panose="02020503050405090304" charset="0"/>
                  <a:sym typeface="+mn-ea"/>
                </a:rPr>
                <a:t>System</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sp>
          <p:nvSpPr>
            <p:cNvPr id="2" name="矩形 1"/>
            <p:cNvSpPr/>
            <p:nvPr>
              <p:custDataLst>
                <p:tags r:id="rId3"/>
              </p:custDataLst>
            </p:nvPr>
          </p:nvSpPr>
          <p:spPr>
            <a:xfrm>
              <a:off x="786" y="3107"/>
              <a:ext cx="1757" cy="4113"/>
            </a:xfrm>
            <a:prstGeom prst="rect">
              <a:avLst/>
            </a:prstGeom>
            <a:solidFill>
              <a:schemeClr val="accent1">
                <a:lumMod val="60000"/>
                <a:lumOff val="4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000" b="1" dirty="0">
                  <a:solidFill>
                    <a:schemeClr val="tx1"/>
                  </a:solidFill>
                  <a:latin typeface="Times New Roman Bold" panose="02020503050405090304" charset="0"/>
                  <a:cs typeface="Times New Roman Bold" panose="02020503050405090304" charset="0"/>
                </a:rPr>
                <a:t>Test</a:t>
              </a:r>
              <a:r>
                <a:rPr kumimoji="1" lang="zh-CN" altLang="en-US" sz="2000" b="1" dirty="0">
                  <a:solidFill>
                    <a:schemeClr val="tx1"/>
                  </a:solidFill>
                  <a:latin typeface="Times New Roman Bold" panose="02020503050405090304" charset="0"/>
                  <a:cs typeface="Times New Roman Bold" panose="02020503050405090304" charset="0"/>
                </a:rPr>
                <a:t> </a:t>
              </a:r>
              <a:r>
                <a:rPr kumimoji="1" lang="en-US" altLang="zh-CN" sz="2000" b="1" dirty="0">
                  <a:solidFill>
                    <a:schemeClr val="tx1"/>
                  </a:solidFill>
                  <a:latin typeface="Times New Roman Bold" panose="02020503050405090304" charset="0"/>
                  <a:cs typeface="Times New Roman Bold" panose="02020503050405090304" charset="0"/>
                </a:rPr>
                <a:t>Case</a:t>
              </a:r>
              <a:endParaRPr kumimoji="1" lang="en-US" altLang="zh-CN" sz="2000" b="1" dirty="0">
                <a:solidFill>
                  <a:schemeClr val="tx1"/>
                </a:solidFill>
                <a:latin typeface="Times New Roman Bold" panose="02020503050405090304" charset="0"/>
                <a:cs typeface="Times New Roman Bold" panose="02020503050405090304" charset="0"/>
              </a:endParaRPr>
            </a:p>
            <a:p>
              <a:pPr algn="ctr"/>
              <a:r>
                <a:rPr kumimoji="1" lang="en-US" altLang="zh-CN" sz="2000" b="1" dirty="0">
                  <a:solidFill>
                    <a:schemeClr val="tx1"/>
                  </a:solidFill>
                  <a:latin typeface="Times New Roman Bold" panose="02020503050405090304" charset="0"/>
                  <a:cs typeface="Times New Roman Bold" panose="02020503050405090304" charset="0"/>
                </a:rPr>
                <a:t>Generation</a:t>
              </a:r>
              <a:endParaRPr kumimoji="1" lang="en-US" altLang="zh-CN" sz="2000" b="1" dirty="0">
                <a:solidFill>
                  <a:schemeClr val="tx1"/>
                </a:solidFill>
                <a:latin typeface="Times New Roman Bold" panose="02020503050405090304" charset="0"/>
                <a:cs typeface="Times New Roman Bold" panose="02020503050405090304" charset="0"/>
              </a:endParaRPr>
            </a:p>
            <a:p>
              <a:pPr algn="ctr"/>
              <a:r>
                <a:rPr kumimoji="1" lang="en-US" altLang="zh-CN" sz="2000" b="1" dirty="0">
                  <a:solidFill>
                    <a:schemeClr val="tx1"/>
                  </a:solidFill>
                  <a:latin typeface="Times New Roman Bold" panose="02020503050405090304" charset="0"/>
                  <a:cs typeface="Times New Roman Bold" panose="02020503050405090304" charset="0"/>
                </a:rPr>
                <a:t>Method</a:t>
              </a:r>
              <a:endParaRPr kumimoji="1" lang="en-US" altLang="zh-CN" sz="2000" b="1" dirty="0">
                <a:solidFill>
                  <a:schemeClr val="tx1"/>
                </a:solidFill>
                <a:latin typeface="Times New Roman Bold" panose="02020503050405090304" charset="0"/>
                <a:cs typeface="Times New Roman Bold" panose="02020503050405090304" charset="0"/>
              </a:endParaRPr>
            </a:p>
          </p:txBody>
        </p:sp>
        <p:sp>
          <p:nvSpPr>
            <p:cNvPr id="9" name="矩形 8"/>
            <p:cNvSpPr/>
            <p:nvPr>
              <p:custDataLst>
                <p:tags r:id="rId4"/>
              </p:custDataLst>
            </p:nvPr>
          </p:nvSpPr>
          <p:spPr>
            <a:xfrm>
              <a:off x="3251" y="3098"/>
              <a:ext cx="4573" cy="1621"/>
            </a:xfrm>
            <a:prstGeom prst="rect">
              <a:avLst/>
            </a:prstGeom>
            <a:solidFill>
              <a:schemeClr val="accent4">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Graphical</a:t>
              </a:r>
              <a:r>
                <a:rPr kumimoji="1" lang="zh-CN" altLang="en-US" sz="2000" b="1" dirty="0">
                  <a:solidFill>
                    <a:schemeClr val="tx1"/>
                  </a:solidFill>
                  <a:latin typeface="Times New Roman Regular" panose="02020503050405090304" charset="0"/>
                  <a:cs typeface="Times New Roman Regular" panose="02020503050405090304" charset="0"/>
                  <a:sym typeface="+mn-ea"/>
                </a:rPr>
                <a:t> </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a:p>
              <a:pPr algn="ctr"/>
              <a:r>
                <a:rPr kumimoji="1" lang="en-US" altLang="zh-CN" sz="2000" b="1" dirty="0">
                  <a:solidFill>
                    <a:schemeClr val="tx1"/>
                  </a:solidFill>
                  <a:latin typeface="Times New Roman Regular" panose="02020503050405090304" charset="0"/>
                  <a:cs typeface="Times New Roman Regular" panose="02020503050405090304" charset="0"/>
                  <a:sym typeface="+mn-ea"/>
                </a:rPr>
                <a:t>Simulator</a:t>
              </a:r>
              <a:endParaRPr kumimoji="1" lang="en-US" altLang="zh-CN" sz="2000" b="1" dirty="0">
                <a:solidFill>
                  <a:schemeClr val="tx1"/>
                </a:solidFill>
                <a:latin typeface="Times New Roman Regular" panose="02020503050405090304" charset="0"/>
                <a:cs typeface="Times New Roman Regular" panose="02020503050405090304" charset="0"/>
                <a:sym typeface="+mn-ea"/>
              </a:endParaRPr>
            </a:p>
          </p:txBody>
        </p:sp>
        <p:sp>
          <p:nvSpPr>
            <p:cNvPr id="19" name="右箭头 18"/>
            <p:cNvSpPr/>
            <p:nvPr>
              <p:custDataLst>
                <p:tags r:id="rId5"/>
              </p:custDataLst>
            </p:nvPr>
          </p:nvSpPr>
          <p:spPr>
            <a:xfrm rot="5400000">
              <a:off x="5459" y="4956"/>
              <a:ext cx="568" cy="447"/>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Times New Roman Regular" panose="02020503050405090304" charset="0"/>
                <a:cs typeface="Times New Roman Regular" panose="02020503050405090304" charset="0"/>
              </a:endParaRPr>
            </a:p>
          </p:txBody>
        </p:sp>
        <p:sp>
          <p:nvSpPr>
            <p:cNvPr id="20" name="右箭头 19"/>
            <p:cNvSpPr/>
            <p:nvPr>
              <p:custDataLst>
                <p:tags r:id="rId6"/>
              </p:custDataLst>
            </p:nvPr>
          </p:nvSpPr>
          <p:spPr>
            <a:xfrm rot="16200000">
              <a:off x="5070" y="4921"/>
              <a:ext cx="568" cy="447"/>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solidFill>
                  <a:schemeClr val="tx1"/>
                </a:solidFill>
                <a:latin typeface="Times New Roman Regular" panose="02020503050405090304" charset="0"/>
                <a:cs typeface="Times New Roman Regular" panose="02020503050405090304" charset="0"/>
              </a:endParaRPr>
            </a:p>
          </p:txBody>
        </p:sp>
        <p:sp>
          <p:nvSpPr>
            <p:cNvPr id="13" name="右箭头 18"/>
            <p:cNvSpPr/>
            <p:nvPr>
              <p:custDataLst>
                <p:tags r:id="rId7"/>
              </p:custDataLst>
            </p:nvPr>
          </p:nvSpPr>
          <p:spPr>
            <a:xfrm rot="10800000">
              <a:off x="2563" y="3894"/>
              <a:ext cx="616" cy="41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Times New Roman Regular" panose="02020503050405090304" charset="0"/>
                <a:cs typeface="Times New Roman Regular" panose="02020503050405090304" charset="0"/>
              </a:endParaRPr>
            </a:p>
          </p:txBody>
        </p:sp>
        <p:sp>
          <p:nvSpPr>
            <p:cNvPr id="14" name="右箭头 19"/>
            <p:cNvSpPr/>
            <p:nvPr>
              <p:custDataLst>
                <p:tags r:id="rId8"/>
              </p:custDataLst>
            </p:nvPr>
          </p:nvSpPr>
          <p:spPr>
            <a:xfrm>
              <a:off x="2602" y="3536"/>
              <a:ext cx="616" cy="41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solidFill>
                  <a:schemeClr val="tx1"/>
                </a:solidFill>
                <a:latin typeface="Times New Roman Regular" panose="02020503050405090304" charset="0"/>
                <a:cs typeface="Times New Roman Regular" panose="02020503050405090304" charset="0"/>
              </a:endParaRPr>
            </a:p>
          </p:txBody>
        </p:sp>
        <p:sp>
          <p:nvSpPr>
            <p:cNvPr id="15" name="文本框 14"/>
            <p:cNvSpPr txBox="1"/>
            <p:nvPr/>
          </p:nvSpPr>
          <p:spPr>
            <a:xfrm>
              <a:off x="8463" y="6529"/>
              <a:ext cx="4975" cy="869"/>
            </a:xfrm>
            <a:prstGeom prst="rect">
              <a:avLst/>
            </a:prstGeom>
            <a:noFill/>
          </p:spPr>
          <p:txBody>
            <a:bodyPr wrap="square" rtlCol="0">
              <a:noAutofit/>
            </a:bodyPr>
            <a:lstStyle/>
            <a:p>
              <a:r>
                <a:rPr lang="en-US" altLang="zh-CN" sz="1400" b="1">
                  <a:latin typeface="Times New Roman Bold" panose="02020503050405090304" charset="0"/>
                  <a:cs typeface="Times New Roman Bold" panose="02020503050405090304" charset="0"/>
                </a:rPr>
                <a:t>DSL based method, e.g., OpenScenario</a:t>
              </a:r>
              <a:endParaRPr lang="en-US" altLang="zh-CN" sz="1400" b="1">
                <a:latin typeface="Times New Roman Bold" panose="02020503050405090304" charset="0"/>
                <a:cs typeface="Times New Roman Bold" panose="02020503050405090304" charset="0"/>
              </a:endParaRPr>
            </a:p>
            <a:p>
              <a:r>
                <a:rPr lang="en-US" altLang="zh-CN" sz="1400" b="1">
                  <a:latin typeface="Times New Roman Bold" panose="02020503050405090304" charset="0"/>
                  <a:cs typeface="Times New Roman Bold" panose="02020503050405090304" charset="0"/>
                </a:rPr>
                <a:t>API  based method, e.g., AV-Fuzzer</a:t>
              </a:r>
              <a:endParaRPr lang="en-US" altLang="zh-CN" sz="1400" b="1">
                <a:latin typeface="Times New Roman Bold" panose="02020503050405090304" charset="0"/>
                <a:cs typeface="Times New Roman Bold" panose="02020503050405090304" charset="0"/>
              </a:endParaRPr>
            </a:p>
          </p:txBody>
        </p:sp>
        <p:sp>
          <p:nvSpPr>
            <p:cNvPr id="23" name="右箭头 18"/>
            <p:cNvSpPr/>
            <p:nvPr>
              <p:custDataLst>
                <p:tags r:id="rId9"/>
              </p:custDataLst>
            </p:nvPr>
          </p:nvSpPr>
          <p:spPr>
            <a:xfrm rot="10800000">
              <a:off x="7902" y="3894"/>
              <a:ext cx="616" cy="41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Times New Roman Regular" panose="02020503050405090304" charset="0"/>
                <a:cs typeface="Times New Roman Regular" panose="02020503050405090304" charset="0"/>
              </a:endParaRPr>
            </a:p>
          </p:txBody>
        </p:sp>
        <p:sp>
          <p:nvSpPr>
            <p:cNvPr id="24" name="右箭头 19"/>
            <p:cNvSpPr/>
            <p:nvPr>
              <p:custDataLst>
                <p:tags r:id="rId10"/>
              </p:custDataLst>
            </p:nvPr>
          </p:nvSpPr>
          <p:spPr>
            <a:xfrm>
              <a:off x="7941" y="3536"/>
              <a:ext cx="616" cy="41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solidFill>
                  <a:schemeClr val="tx1"/>
                </a:solidFill>
                <a:latin typeface="Times New Roman Regular" panose="02020503050405090304" charset="0"/>
                <a:cs typeface="Times New Roman Regular" panose="02020503050405090304" charset="0"/>
              </a:endParaRPr>
            </a:p>
          </p:txBody>
        </p:sp>
        <p:sp>
          <p:nvSpPr>
            <p:cNvPr id="29" name="圆角矩形 28"/>
            <p:cNvSpPr/>
            <p:nvPr/>
          </p:nvSpPr>
          <p:spPr>
            <a:xfrm>
              <a:off x="14182" y="3089"/>
              <a:ext cx="4112" cy="568"/>
            </a:xfrm>
            <a:prstGeom prst="roundRect">
              <a:avLst/>
            </a:prstGeom>
            <a:solidFill>
              <a:schemeClr val="accent1">
                <a:lumMod val="20000"/>
                <a:lumOff val="80000"/>
              </a:schemeClr>
            </a:solidFill>
            <a:ln>
              <a:solidFill>
                <a:schemeClr val="accent2">
                  <a:lumMod val="60000"/>
                  <a:lumOff val="40000"/>
                </a:schemeClr>
              </a:solidFill>
              <a:prstDash val="sysDash"/>
            </a:ln>
          </p:spPr>
          <p:style>
            <a:lnRef idx="2">
              <a:schemeClr val="accent1"/>
            </a:lnRef>
            <a:fillRef idx="0">
              <a:srgbClr val="FFFFFF"/>
            </a:fillRef>
            <a:effectRef idx="0">
              <a:srgbClr val="FFFFFF"/>
            </a:effectRef>
            <a:fontRef idx="minor">
              <a:schemeClr val="dk1"/>
            </a:fontRef>
          </p:style>
          <p:txBody>
            <a:bodyPr rtlCol="0" anchor="ctr"/>
            <a:lstStyle/>
            <a:p>
              <a:pPr algn="ctr"/>
              <a:r>
                <a:rPr lang="en-US" altLang="zh-CN" sz="1400">
                  <a:latin typeface="Times New Roman Regular" panose="02020503050405090304" charset="0"/>
                  <a:cs typeface="Times New Roman Regular" panose="02020503050405090304" charset="0"/>
                </a:rPr>
                <a:t>Layer1 Road Level</a:t>
              </a:r>
              <a:endParaRPr lang="en-US" altLang="zh-CN" sz="1400">
                <a:latin typeface="Times New Roman Regular" panose="02020503050405090304" charset="0"/>
                <a:cs typeface="Times New Roman Regular" panose="02020503050405090304" charset="0"/>
              </a:endParaRPr>
            </a:p>
          </p:txBody>
        </p:sp>
        <p:sp>
          <p:nvSpPr>
            <p:cNvPr id="30" name="圆角矩形 29"/>
            <p:cNvSpPr/>
            <p:nvPr/>
          </p:nvSpPr>
          <p:spPr>
            <a:xfrm>
              <a:off x="14183" y="3844"/>
              <a:ext cx="4111" cy="580"/>
            </a:xfrm>
            <a:prstGeom prst="roundRect">
              <a:avLst/>
            </a:prstGeom>
            <a:solidFill>
              <a:schemeClr val="accent1">
                <a:lumMod val="20000"/>
                <a:lumOff val="80000"/>
              </a:schemeClr>
            </a:solidFill>
            <a:ln>
              <a:solidFill>
                <a:schemeClr val="accent2">
                  <a:lumMod val="60000"/>
                  <a:lumOff val="40000"/>
                </a:schemeClr>
              </a:solidFill>
              <a:prstDash val="sysDash"/>
            </a:ln>
          </p:spPr>
          <p:style>
            <a:lnRef idx="2">
              <a:schemeClr val="accent1"/>
            </a:lnRef>
            <a:fillRef idx="0">
              <a:srgbClr val="FFFFFF"/>
            </a:fillRef>
            <a:effectRef idx="0">
              <a:srgbClr val="FFFFFF"/>
            </a:effectRef>
            <a:fontRef idx="minor">
              <a:schemeClr val="dk1"/>
            </a:fontRef>
          </p:style>
          <p:txBody>
            <a:bodyPr rtlCol="0" anchor="ctr"/>
            <a:lstStyle/>
            <a:p>
              <a:pPr algn="ctr"/>
              <a:r>
                <a:rPr lang="en-US" altLang="zh-CN" sz="1400">
                  <a:latin typeface="Times New Roman Regular" panose="02020503050405090304" charset="0"/>
                  <a:cs typeface="Times New Roman Regular" panose="02020503050405090304" charset="0"/>
                </a:rPr>
                <a:t>Layer2 Traffic Infrastructure</a:t>
              </a:r>
              <a:endParaRPr lang="en-US" altLang="zh-CN" sz="1400">
                <a:latin typeface="Times New Roman Regular" panose="02020503050405090304" charset="0"/>
                <a:cs typeface="Times New Roman Regular" panose="02020503050405090304" charset="0"/>
              </a:endParaRPr>
            </a:p>
          </p:txBody>
        </p:sp>
        <p:sp>
          <p:nvSpPr>
            <p:cNvPr id="31" name="圆角矩形 30"/>
            <p:cNvSpPr/>
            <p:nvPr/>
          </p:nvSpPr>
          <p:spPr>
            <a:xfrm>
              <a:off x="14183" y="4611"/>
              <a:ext cx="4111" cy="580"/>
            </a:xfrm>
            <a:prstGeom prst="roundRect">
              <a:avLst/>
            </a:prstGeom>
            <a:solidFill>
              <a:schemeClr val="accent1">
                <a:lumMod val="20000"/>
                <a:lumOff val="80000"/>
              </a:schemeClr>
            </a:solidFill>
            <a:ln>
              <a:solidFill>
                <a:schemeClr val="accent2">
                  <a:lumMod val="60000"/>
                  <a:lumOff val="40000"/>
                </a:schemeClr>
              </a:solidFill>
              <a:prstDash val="sysDash"/>
            </a:ln>
          </p:spPr>
          <p:style>
            <a:lnRef idx="2">
              <a:schemeClr val="accent1"/>
            </a:lnRef>
            <a:fillRef idx="0">
              <a:srgbClr val="FFFFFF"/>
            </a:fillRef>
            <a:effectRef idx="0">
              <a:srgbClr val="FFFFFF"/>
            </a:effectRef>
            <a:fontRef idx="minor">
              <a:schemeClr val="dk1"/>
            </a:fontRef>
          </p:style>
          <p:txBody>
            <a:bodyPr rtlCol="0" anchor="ctr"/>
            <a:lstStyle/>
            <a:p>
              <a:pPr algn="ctr"/>
              <a:r>
                <a:rPr lang="en-US" altLang="zh-CN" sz="1400">
                  <a:latin typeface="Times New Roman Regular" panose="02020503050405090304" charset="0"/>
                  <a:cs typeface="Times New Roman Regular" panose="02020503050405090304" charset="0"/>
                </a:rPr>
                <a:t>Layer3 Manipulation of L1 L2</a:t>
              </a:r>
              <a:endParaRPr lang="en-US" altLang="zh-CN" sz="1400">
                <a:latin typeface="Times New Roman Regular" panose="02020503050405090304" charset="0"/>
                <a:cs typeface="Times New Roman Regular" panose="02020503050405090304" charset="0"/>
              </a:endParaRPr>
            </a:p>
          </p:txBody>
        </p:sp>
        <p:sp>
          <p:nvSpPr>
            <p:cNvPr id="33" name="圆角矩形 32"/>
            <p:cNvSpPr/>
            <p:nvPr/>
          </p:nvSpPr>
          <p:spPr>
            <a:xfrm>
              <a:off x="14182" y="5378"/>
              <a:ext cx="4112" cy="584"/>
            </a:xfrm>
            <a:prstGeom prst="roundRect">
              <a:avLst/>
            </a:prstGeom>
            <a:solidFill>
              <a:schemeClr val="accent1">
                <a:lumMod val="20000"/>
                <a:lumOff val="80000"/>
              </a:schemeClr>
            </a:solidFill>
            <a:ln>
              <a:solidFill>
                <a:schemeClr val="accent2">
                  <a:lumMod val="60000"/>
                  <a:lumOff val="40000"/>
                </a:schemeClr>
              </a:solidFill>
              <a:prstDash val="sysDash"/>
            </a:ln>
          </p:spPr>
          <p:style>
            <a:lnRef idx="2">
              <a:schemeClr val="accent1"/>
            </a:lnRef>
            <a:fillRef idx="0">
              <a:srgbClr val="FFFFFF"/>
            </a:fillRef>
            <a:effectRef idx="0">
              <a:srgbClr val="FFFFFF"/>
            </a:effectRef>
            <a:fontRef idx="minor">
              <a:schemeClr val="dk1"/>
            </a:fontRef>
          </p:style>
          <p:txBody>
            <a:bodyPr rtlCol="0" anchor="ctr"/>
            <a:lstStyle/>
            <a:p>
              <a:pPr algn="ctr"/>
              <a:r>
                <a:rPr lang="en-US" altLang="zh-CN" sz="1400">
                  <a:latin typeface="Times New Roman Regular" panose="02020503050405090304" charset="0"/>
                  <a:cs typeface="Times New Roman Regular" panose="02020503050405090304" charset="0"/>
                </a:rPr>
                <a:t>Layer4 Object</a:t>
              </a:r>
              <a:endParaRPr lang="en-US" altLang="zh-CN" sz="1400">
                <a:latin typeface="Times New Roman Regular" panose="02020503050405090304" charset="0"/>
                <a:cs typeface="Times New Roman Regular" panose="02020503050405090304" charset="0"/>
              </a:endParaRPr>
            </a:p>
          </p:txBody>
        </p:sp>
        <p:sp>
          <p:nvSpPr>
            <p:cNvPr id="34" name="圆角矩形 33"/>
            <p:cNvSpPr/>
            <p:nvPr/>
          </p:nvSpPr>
          <p:spPr>
            <a:xfrm>
              <a:off x="14183" y="6149"/>
              <a:ext cx="4112" cy="584"/>
            </a:xfrm>
            <a:prstGeom prst="roundRect">
              <a:avLst/>
            </a:prstGeom>
            <a:solidFill>
              <a:schemeClr val="accent1">
                <a:lumMod val="20000"/>
                <a:lumOff val="80000"/>
              </a:schemeClr>
            </a:solidFill>
            <a:ln>
              <a:solidFill>
                <a:schemeClr val="accent2">
                  <a:lumMod val="60000"/>
                  <a:lumOff val="40000"/>
                </a:schemeClr>
              </a:solidFill>
              <a:prstDash val="sysDash"/>
            </a:ln>
          </p:spPr>
          <p:style>
            <a:lnRef idx="2">
              <a:schemeClr val="accent1"/>
            </a:lnRef>
            <a:fillRef idx="0">
              <a:srgbClr val="FFFFFF"/>
            </a:fillRef>
            <a:effectRef idx="0">
              <a:srgbClr val="FFFFFF"/>
            </a:effectRef>
            <a:fontRef idx="minor">
              <a:schemeClr val="dk1"/>
            </a:fontRef>
          </p:style>
          <p:txBody>
            <a:bodyPr rtlCol="0" anchor="ctr"/>
            <a:lstStyle/>
            <a:p>
              <a:pPr algn="ctr"/>
              <a:r>
                <a:rPr lang="en-US" altLang="zh-CN" sz="1400">
                  <a:latin typeface="Times New Roman Regular" panose="02020503050405090304" charset="0"/>
                  <a:cs typeface="Times New Roman Regular" panose="02020503050405090304" charset="0"/>
                </a:rPr>
                <a:t>Layer5 Weather</a:t>
              </a:r>
              <a:endParaRPr lang="en-US" altLang="zh-CN" sz="1400">
                <a:latin typeface="Times New Roman Regular" panose="02020503050405090304" charset="0"/>
                <a:cs typeface="Times New Roman Regular" panose="02020503050405090304" charset="0"/>
              </a:endParaRPr>
            </a:p>
          </p:txBody>
        </p:sp>
        <p:sp>
          <p:nvSpPr>
            <p:cNvPr id="35" name="右箭头 18"/>
            <p:cNvSpPr/>
            <p:nvPr>
              <p:custDataLst>
                <p:tags r:id="rId11"/>
              </p:custDataLst>
            </p:nvPr>
          </p:nvSpPr>
          <p:spPr>
            <a:xfrm rot="10800000">
              <a:off x="13399" y="3908"/>
              <a:ext cx="616" cy="41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Times New Roman Regular" panose="02020503050405090304" charset="0"/>
                <a:cs typeface="Times New Roman Regular" panose="02020503050405090304" charset="0"/>
              </a:endParaRPr>
            </a:p>
          </p:txBody>
        </p:sp>
        <p:sp>
          <p:nvSpPr>
            <p:cNvPr id="36" name="右箭头 19"/>
            <p:cNvSpPr/>
            <p:nvPr>
              <p:custDataLst>
                <p:tags r:id="rId12"/>
              </p:custDataLst>
            </p:nvPr>
          </p:nvSpPr>
          <p:spPr>
            <a:xfrm>
              <a:off x="13438" y="3550"/>
              <a:ext cx="616" cy="412"/>
            </a:xfrm>
            <a:prstGeom prst="rightArrow">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b="1" dirty="0">
                <a:solidFill>
                  <a:schemeClr val="tx1"/>
                </a:solidFill>
                <a:latin typeface="Times New Roman Regular" panose="02020503050405090304" charset="0"/>
                <a:cs typeface="Times New Roman Regular" panose="02020503050405090304" charset="0"/>
              </a:endParaRPr>
            </a:p>
          </p:txBody>
        </p:sp>
        <p:sp>
          <p:nvSpPr>
            <p:cNvPr id="38" name="文本框 37"/>
            <p:cNvSpPr txBox="1"/>
            <p:nvPr/>
          </p:nvSpPr>
          <p:spPr>
            <a:xfrm>
              <a:off x="14731" y="6752"/>
              <a:ext cx="3013" cy="455"/>
            </a:xfrm>
            <a:prstGeom prst="rect">
              <a:avLst/>
            </a:prstGeom>
            <a:noFill/>
          </p:spPr>
          <p:txBody>
            <a:bodyPr wrap="square" rtlCol="0">
              <a:noAutofit/>
            </a:bodyPr>
            <a:lstStyle/>
            <a:p>
              <a:r>
                <a:rPr lang="en-US" altLang="zh-CN" sz="1400" b="1">
                  <a:latin typeface="Times New Roman Bold" panose="02020503050405090304" charset="0"/>
                  <a:cs typeface="Times New Roman Bold" panose="02020503050405090304" charset="0"/>
                </a:rPr>
                <a:t>Scenario Layer Model</a:t>
              </a:r>
              <a:endParaRPr lang="en-US" altLang="zh-CN" sz="1400" b="1">
                <a:latin typeface="Times New Roman Bold" panose="02020503050405090304" charset="0"/>
                <a:cs typeface="Times New Roman Bold" panose="02020503050405090304" charset="0"/>
              </a:endParaRPr>
            </a:p>
          </p:txBody>
        </p:sp>
      </p:grpSp>
      <p:sp>
        <p:nvSpPr>
          <p:cNvPr id="40" name="文本框 39"/>
          <p:cNvSpPr txBox="1"/>
          <p:nvPr/>
        </p:nvSpPr>
        <p:spPr>
          <a:xfrm>
            <a:off x="3355416" y="5061960"/>
            <a:ext cx="5141641" cy="1058929"/>
          </a:xfrm>
          <a:prstGeom prst="rect">
            <a:avLst/>
          </a:prstGeom>
          <a:noFill/>
        </p:spPr>
        <p:txBody>
          <a:bodyPr wrap="square" rtlCol="0">
            <a:noAutofit/>
          </a:bodyPr>
          <a:lstStyle/>
          <a:p>
            <a:pPr marL="285750" indent="-285750">
              <a:spcAft>
                <a:spcPts val="1200"/>
              </a:spcAft>
              <a:buSzPct val="80000"/>
              <a:buFont typeface="Wingdings" panose="05000000000000000000" charset="0"/>
              <a:buChar char=""/>
            </a:pPr>
            <a:r>
              <a:rPr lang="zh-CN" altLang="en-US" sz="2400" dirty="0">
                <a:solidFill>
                  <a:schemeClr val="bg2">
                    <a:lumMod val="50000"/>
                  </a:schemeClr>
                </a:solidFill>
                <a:latin typeface="Times New Roman Regular" panose="02020503050405090304" charset="0"/>
                <a:cs typeface="Times New Roman Regular" panose="02020503050405090304" charset="0"/>
              </a:rPr>
              <a:t>The simulation is not realistic enough</a:t>
            </a:r>
            <a:endParaRPr lang="en-US" altLang="zh-CN" sz="2400" dirty="0">
              <a:latin typeface="Times New Roman Regular" panose="02020503050405090304" charset="0"/>
              <a:cs typeface="Times New Roman Regular" panose="02020503050405090304" charset="0"/>
            </a:endParaRPr>
          </a:p>
          <a:p>
            <a:pPr marL="285750" indent="-285750">
              <a:spcAft>
                <a:spcPts val="1200"/>
              </a:spcAft>
              <a:buSzPct val="80000"/>
              <a:buFont typeface="Wingdings" panose="05000000000000000000" charset="0"/>
              <a:buChar char=""/>
            </a:pPr>
            <a:r>
              <a:rPr lang="en-US" altLang="zh-CN" sz="2400" dirty="0">
                <a:solidFill>
                  <a:schemeClr val="bg2">
                    <a:lumMod val="50000"/>
                  </a:schemeClr>
                </a:solidFill>
                <a:latin typeface="Times New Roman Regular" panose="02020503050405090304" charset="0"/>
                <a:cs typeface="Times New Roman Regular" panose="02020503050405090304" charset="0"/>
              </a:rPr>
              <a:t>Manual verification takes a long time </a:t>
            </a:r>
            <a:endParaRPr kumimoji="1" lang="en-US" altLang="zh-CN" sz="2400" dirty="0">
              <a:solidFill>
                <a:schemeClr val="bg2">
                  <a:lumMod val="50000"/>
                </a:schemeClr>
              </a:solidFill>
              <a:latin typeface="Times New Roman Regular" panose="02020503050405090304" charset="0"/>
              <a:cs typeface="Times New Roman Regular" panose="02020503050405090304" charset="0"/>
              <a:sym typeface="+mn-ea"/>
            </a:endParaRPr>
          </a:p>
        </p:txBody>
      </p:sp>
      <p:sp>
        <p:nvSpPr>
          <p:cNvPr id="41" name="文本框 40"/>
          <p:cNvSpPr txBox="1"/>
          <p:nvPr/>
        </p:nvSpPr>
        <p:spPr>
          <a:xfrm>
            <a:off x="1482407" y="4402349"/>
            <a:ext cx="922718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Times New Roman Bold" panose="02020503050405090304" charset="0"/>
                <a:cs typeface="Times New Roman Bold" panose="02020503050405090304" charset="0"/>
                <a:sym typeface="+mn-ea"/>
              </a:rPr>
              <a:t>Does every violation scenario reveal bugs in the ADS?</a:t>
            </a:r>
            <a:endParaRPr lang="en-US" altLang="zh-CN" sz="2800" b="1" dirty="0">
              <a:solidFill>
                <a:schemeClr val="accent5">
                  <a:lumMod val="75000"/>
                </a:schemeClr>
              </a:solidFill>
              <a:latin typeface="Times New Roman Bold" panose="02020503050405090304" charset="0"/>
              <a:cs typeface="Times New Roman Bold" panose="02020503050405090304" charset="0"/>
              <a:sym typeface="+mn-ea"/>
            </a:endParaRPr>
          </a:p>
        </p:txBody>
      </p:sp>
      <p:grpSp>
        <p:nvGrpSpPr>
          <p:cNvPr id="45" name="组合 44"/>
          <p:cNvGrpSpPr/>
          <p:nvPr/>
        </p:nvGrpSpPr>
        <p:grpSpPr>
          <a:xfrm>
            <a:off x="9068039" y="4978866"/>
            <a:ext cx="1560712" cy="1137200"/>
            <a:chOff x="14373" y="7686"/>
            <a:chExt cx="2899" cy="2067"/>
          </a:xfrm>
        </p:grpSpPr>
        <p:pic>
          <p:nvPicPr>
            <p:cNvPr id="44" name="图片 43" descr="20140435"/>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89" y="7686"/>
              <a:ext cx="2067" cy="2067"/>
            </a:xfrm>
            <a:prstGeom prst="rect">
              <a:avLst/>
            </a:prstGeom>
          </p:spPr>
        </p:pic>
        <p:sp>
          <p:nvSpPr>
            <p:cNvPr id="42" name="文本框 41"/>
            <p:cNvSpPr txBox="1"/>
            <p:nvPr/>
          </p:nvSpPr>
          <p:spPr>
            <a:xfrm>
              <a:off x="14373" y="8203"/>
              <a:ext cx="2899" cy="837"/>
            </a:xfrm>
            <a:prstGeom prst="rect">
              <a:avLst/>
            </a:prstGeom>
            <a:noFill/>
          </p:spPr>
          <p:txBody>
            <a:bodyPr wrap="square" rtlCol="0">
              <a:noAutofit/>
            </a:bodyPr>
            <a:lstStyle/>
            <a:p>
              <a:pPr algn="ctr"/>
              <a:r>
                <a:rPr lang="en-US" altLang="zh-CN" b="1" dirty="0">
                  <a:solidFill>
                    <a:srgbClr val="C00000"/>
                  </a:solidFill>
                  <a:latin typeface="Times New Roman Bold" panose="02020503050405090304" charset="0"/>
                  <a:cs typeface="Times New Roman Bold" panose="02020503050405090304" charset="0"/>
                </a:rPr>
                <a:t>NPC Fault or </a:t>
              </a:r>
              <a:r>
                <a:rPr lang="en-US" altLang="zh-CN" b="1" dirty="0">
                  <a:solidFill>
                    <a:srgbClr val="C00000"/>
                  </a:solidFill>
                  <a:latin typeface="Times New Roman Bold" panose="02020503050405090304" charset="0"/>
                  <a:cs typeface="Times New Roman Bold" panose="02020503050405090304" charset="0"/>
                  <a:sym typeface="+mn-ea"/>
                </a:rPr>
                <a:t>EGO Fault?</a:t>
              </a:r>
              <a:endParaRPr lang="en-US" altLang="zh-CN" b="1" dirty="0">
                <a:solidFill>
                  <a:srgbClr val="C00000"/>
                </a:solidFill>
                <a:latin typeface="Times New Roman Bold" panose="02020503050405090304" charset="0"/>
                <a:cs typeface="Times New Roman Bold" panose="02020503050405090304" charset="0"/>
              </a:endParaRPr>
            </a:p>
          </p:txBody>
        </p:sp>
      </p:grpSp>
      <p:sp>
        <p:nvSpPr>
          <p:cNvPr id="10" name="圆角矩形 9"/>
          <p:cNvSpPr/>
          <p:nvPr/>
        </p:nvSpPr>
        <p:spPr>
          <a:xfrm>
            <a:off x="408305" y="505460"/>
            <a:ext cx="5517932"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11" name="文本框 10"/>
          <p:cNvSpPr txBox="1"/>
          <p:nvPr/>
        </p:nvSpPr>
        <p:spPr>
          <a:xfrm>
            <a:off x="1544279" y="5144384"/>
            <a:ext cx="1240155" cy="894080"/>
          </a:xfrm>
          <a:prstGeom prst="rect">
            <a:avLst/>
          </a:prstGeom>
          <a:noFill/>
        </p:spPr>
        <p:txBody>
          <a:bodyPr wrap="square" rtlCol="0">
            <a:noAutofit/>
          </a:bodyPr>
          <a:lstStyle/>
          <a:p>
            <a:r>
              <a:rPr lang="en-US" altLang="zh-CN" sz="5400" dirty="0">
                <a:solidFill>
                  <a:srgbClr val="C00000"/>
                </a:solidFill>
                <a:effectLst>
                  <a:outerShdw blurRad="38100" dist="25400" dir="5400000" algn="ctr" rotWithShape="0">
                    <a:srgbClr val="6E747A">
                      <a:alpha val="43000"/>
                      <a:alpha val="43000"/>
                    </a:srgbClr>
                  </a:outerShdw>
                </a:effectLst>
                <a:latin typeface="Apple Chancery" panose="03020702040506060504" charset="0"/>
                <a:cs typeface="Apple Chancery" panose="03020702040506060504" charset="0"/>
              </a:rPr>
              <a:t>No!</a:t>
            </a:r>
            <a:endParaRPr lang="en-US" altLang="zh-CN" sz="5400" dirty="0">
              <a:solidFill>
                <a:srgbClr val="C00000"/>
              </a:solidFill>
              <a:effectLst>
                <a:outerShdw blurRad="38100" dist="25400" dir="5400000" algn="ctr" rotWithShape="0">
                  <a:srgbClr val="6E747A">
                    <a:alpha val="43000"/>
                    <a:alpha val="43000"/>
                  </a:srgbClr>
                </a:outerShdw>
              </a:effectLst>
              <a:latin typeface="Apple Chancery" panose="03020702040506060504" charset="0"/>
              <a:cs typeface="Apple Chancery" panose="03020702040506060504" charset="0"/>
            </a:endParaRPr>
          </a:p>
        </p:txBody>
      </p:sp>
      <p:pic>
        <p:nvPicPr>
          <p:cNvPr id="21" name="图片 2"/>
          <p:cNvPicPr>
            <a:picLocks noChangeAspect="1"/>
          </p:cNvPicPr>
          <p:nvPr/>
        </p:nvPicPr>
        <p:blipFill>
          <a:blip r:embed="rId15"/>
          <a:stretch>
            <a:fillRect/>
          </a:stretch>
        </p:blipFill>
        <p:spPr>
          <a:xfrm>
            <a:off x="11257280" y="505460"/>
            <a:ext cx="563245" cy="563245"/>
          </a:xfrm>
          <a:prstGeom prst="rect">
            <a:avLst/>
          </a:prstGeom>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0572917 -0.1325 " pathEditMode="relative" rAng="0" ptsTypes="">
                                      <p:cBhvr>
                                        <p:cTn id="6" dur="2000" fill="hold"/>
                                        <p:tgtEl>
                                          <p:spTgt spid="39"/>
                                        </p:tgtEl>
                                        <p:attrNameLst>
                                          <p:attrName>ppt_x</p:attrName>
                                          <p:attrName>ppt_y</p:attrName>
                                        </p:attrNameLst>
                                      </p:cBhvr>
                                      <p:rCtr x="0" y="-7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635"/>
            <a:ext cx="12270105" cy="6858635"/>
            <a:chOff x="0" y="-1"/>
            <a:chExt cx="19323" cy="10801"/>
          </a:xfrm>
        </p:grpSpPr>
        <p:grpSp>
          <p:nvGrpSpPr>
            <p:cNvPr id="12" name="组合 11"/>
            <p:cNvGrpSpPr/>
            <p:nvPr/>
          </p:nvGrpSpPr>
          <p:grpSpPr>
            <a:xfrm>
              <a:off x="0" y="-1"/>
              <a:ext cx="19323" cy="10801"/>
              <a:chOff x="-1270" y="-635"/>
              <a:chExt cx="12270105" cy="6858635"/>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Times New Roman" panose="02020503050405090304" pitchFamily="18" charset="0"/>
                    <a:ea typeface="微软雅黑" charset="-122"/>
                  </a:rPr>
                  <a:t>liability determination</a:t>
                </a:r>
                <a:endParaRPr lang="zh-CN" altLang="en-US">
                  <a:latin typeface="Times New Roman" panose="02020503050405090304" pitchFamily="18" charset="0"/>
                  <a:ea typeface="微软雅黑" charset="-122"/>
                </a:endParaRPr>
              </a:p>
            </p:txBody>
          </p:sp>
          <p:grpSp>
            <p:nvGrpSpPr>
              <p:cNvPr id="3" name="组合 2"/>
              <p:cNvGrpSpPr/>
              <p:nvPr/>
            </p:nvGrpSpPr>
            <p:grpSpPr>
              <a:xfrm>
                <a:off x="-1270" y="-635"/>
                <a:ext cx="12269470" cy="6858635"/>
                <a:chOff x="-1073" y="-414"/>
                <a:chExt cx="12635033" cy="6858414"/>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414"/>
                  <a:ext cx="6033715" cy="3574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503050405090304" pitchFamily="18" charset="0"/>
                  <a:ea typeface="微软雅黑" charset="-122"/>
                </a:rPr>
                <a:t>liability determination</a:t>
              </a:r>
              <a:endParaRPr lang="zh-CN" altLang="en-US" dirty="0">
                <a:latin typeface="Times New Roman" panose="02020503050405090304" pitchFamily="18" charset="0"/>
                <a:ea typeface="微软雅黑" charset="-122"/>
              </a:endParaRPr>
            </a:p>
          </p:txBody>
        </p:sp>
      </p:grpSp>
      <p:sp>
        <p:nvSpPr>
          <p:cNvPr id="2" name="文本框 1"/>
          <p:cNvSpPr txBox="1"/>
          <p:nvPr/>
        </p:nvSpPr>
        <p:spPr>
          <a:xfrm>
            <a:off x="539115" y="542290"/>
            <a:ext cx="5377180"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Automatic Violation Diagnosis</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18" name="矩形 17"/>
          <p:cNvSpPr/>
          <p:nvPr/>
        </p:nvSpPr>
        <p:spPr>
          <a:xfrm>
            <a:off x="664845" y="1342080"/>
            <a:ext cx="10878185" cy="1430617"/>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760095" y="1432635"/>
            <a:ext cx="10767060" cy="1301967"/>
          </a:xfrm>
          <a:prstGeom prst="rect">
            <a:avLst/>
          </a:prstGeom>
          <a:noFill/>
        </p:spPr>
        <p:txBody>
          <a:bodyPr wrap="square" rtlCol="0">
            <a:noAutofit/>
          </a:bodyPr>
          <a:lstStyle/>
          <a:p>
            <a:pPr>
              <a:spcAft>
                <a:spcPts val="600"/>
              </a:spcAft>
            </a:pPr>
            <a:r>
              <a:rPr kumimoji="1" lang="en-US" altLang="zh-CN" sz="2400" b="1" dirty="0">
                <a:latin typeface="Times New Roman Bold" panose="02020503050405090304" charset="0"/>
                <a:cs typeface="Times New Roman Bold" panose="02020503050405090304" charset="0"/>
                <a:sym typeface="+mn-ea"/>
              </a:rPr>
              <a:t>Two Aspects of Violation Diagnosis</a:t>
            </a:r>
            <a:endParaRPr kumimoji="1" lang="zh-CN" altLang="en-US" sz="2400" b="1" dirty="0">
              <a:latin typeface="Times New Roman Bold" panose="02020503050405090304" charset="0"/>
              <a:cs typeface="Times New Roman Bold" panose="02020503050405090304" charset="0"/>
              <a:sym typeface="+mn-ea"/>
            </a:endParaRPr>
          </a:p>
          <a:p>
            <a:pPr marL="285750" indent="-285750">
              <a:spcAft>
                <a:spcPts val="600"/>
              </a:spcAft>
              <a:buSzPct val="80000"/>
              <a:buFont typeface="Wingdings" panose="05000000000000000000" charset="0"/>
              <a:buChar char=""/>
            </a:pPr>
            <a:r>
              <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rPr>
              <a:t>L</a:t>
            </a:r>
            <a:r>
              <a:rPr kumimoji="1" lang="zh-CN" altLang="en-US" sz="2000" dirty="0">
                <a:solidFill>
                  <a:schemeClr val="bg2">
                    <a:lumMod val="50000"/>
                  </a:schemeClr>
                </a:solidFill>
                <a:latin typeface="Times New Roman Regular" panose="02020503050405090304" charset="0"/>
                <a:cs typeface="Times New Roman Regular" panose="02020503050405090304" charset="0"/>
                <a:sym typeface="+mn-ea"/>
              </a:rPr>
              <a:t>iability </a:t>
            </a:r>
            <a:r>
              <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rPr>
              <a:t>D</a:t>
            </a:r>
            <a:r>
              <a:rPr kumimoji="1" lang="zh-CN" altLang="en-US" sz="2000" dirty="0">
                <a:solidFill>
                  <a:schemeClr val="bg2">
                    <a:lumMod val="50000"/>
                  </a:schemeClr>
                </a:solidFill>
                <a:latin typeface="Times New Roman Regular" panose="02020503050405090304" charset="0"/>
                <a:cs typeface="Times New Roman Regular" panose="02020503050405090304" charset="0"/>
                <a:sym typeface="+mn-ea"/>
              </a:rPr>
              <a:t>etermination</a:t>
            </a:r>
            <a:r>
              <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rPr>
              <a:t>:</a:t>
            </a:r>
            <a:r>
              <a:rPr kumimoji="1" lang="en-US" altLang="zh-CN" sz="2000" dirty="0">
                <a:solidFill>
                  <a:schemeClr val="tx1"/>
                </a:solidFill>
                <a:latin typeface="Times New Roman Regular" panose="02020503050405090304" charset="0"/>
                <a:cs typeface="Times New Roman Regular" panose="02020503050405090304" charset="0"/>
                <a:sym typeface="+mn-ea"/>
              </a:rPr>
              <a:t> determine whether the EGO or NPC </a:t>
            </a:r>
            <a:r>
              <a:rPr kumimoji="1" lang="zh-CN" altLang="en-US" sz="2000" dirty="0">
                <a:solidFill>
                  <a:schemeClr val="tx1"/>
                </a:solidFill>
                <a:latin typeface="Times New Roman Regular" panose="02020503050405090304" charset="0"/>
                <a:cs typeface="Times New Roman Regular" panose="02020503050405090304" charset="0"/>
                <a:sym typeface="+mn-ea"/>
              </a:rPr>
              <a:t>vehicle bears the responsibility</a:t>
            </a:r>
            <a:endParaRPr kumimoji="1" lang="en-US" altLang="zh-CN" sz="2000" dirty="0">
              <a:latin typeface="Times New Roman Regular" panose="02020503050405090304" charset="0"/>
              <a:cs typeface="Times New Roman Regular" panose="02020503050405090304" charset="0"/>
              <a:sym typeface="+mn-ea"/>
            </a:endParaRPr>
          </a:p>
          <a:p>
            <a:pPr marL="285750" indent="-285750">
              <a:spcAft>
                <a:spcPts val="600"/>
              </a:spcAft>
              <a:buSzPct val="80000"/>
              <a:buFont typeface="Wingdings" panose="05000000000000000000" charset="0"/>
              <a:buChar char=""/>
            </a:pPr>
            <a:r>
              <a:rPr kumimoji="1" lang="en-US" altLang="zh-CN" sz="2000" dirty="0">
                <a:solidFill>
                  <a:schemeClr val="bg2">
                    <a:lumMod val="50000"/>
                  </a:schemeClr>
                </a:solidFill>
                <a:latin typeface="Times New Roman Regular" panose="02020503050405090304" charset="0"/>
                <a:cs typeface="Times New Roman Regular" panose="02020503050405090304" charset="0"/>
              </a:rPr>
              <a:t>C</a:t>
            </a:r>
            <a:r>
              <a:rPr kumimoji="1" lang="zh-CN" altLang="en-US" sz="2000" dirty="0">
                <a:solidFill>
                  <a:schemeClr val="bg2">
                    <a:lumMod val="50000"/>
                  </a:schemeClr>
                </a:solidFill>
                <a:latin typeface="Times New Roman Regular" panose="02020503050405090304" charset="0"/>
                <a:cs typeface="Times New Roman Regular" panose="02020503050405090304" charset="0"/>
              </a:rPr>
              <a:t>rash </a:t>
            </a:r>
            <a:r>
              <a:rPr kumimoji="1" lang="en-US" altLang="zh-CN" sz="2000" dirty="0">
                <a:solidFill>
                  <a:schemeClr val="bg2">
                    <a:lumMod val="50000"/>
                  </a:schemeClr>
                </a:solidFill>
                <a:latin typeface="Times New Roman Regular" panose="02020503050405090304" charset="0"/>
                <a:cs typeface="Times New Roman Regular" panose="02020503050405090304" charset="0"/>
              </a:rPr>
              <a:t>C</a:t>
            </a:r>
            <a:r>
              <a:rPr kumimoji="1" lang="zh-CN" altLang="en-US" sz="2000" dirty="0">
                <a:solidFill>
                  <a:schemeClr val="bg2">
                    <a:lumMod val="50000"/>
                  </a:schemeClr>
                </a:solidFill>
                <a:latin typeface="Times New Roman Regular" panose="02020503050405090304" charset="0"/>
                <a:cs typeface="Times New Roman Regular" panose="02020503050405090304" charset="0"/>
              </a:rPr>
              <a:t>lassification</a:t>
            </a:r>
            <a:r>
              <a:rPr kumimoji="1" lang="en-US" altLang="zh-CN" sz="2000" dirty="0">
                <a:solidFill>
                  <a:schemeClr val="bg2">
                    <a:lumMod val="50000"/>
                  </a:schemeClr>
                </a:solidFill>
                <a:latin typeface="Times New Roman Regular" panose="02020503050405090304" charset="0"/>
                <a:cs typeface="Times New Roman Regular" panose="02020503050405090304" charset="0"/>
              </a:rPr>
              <a:t>: </a:t>
            </a:r>
            <a:r>
              <a:rPr kumimoji="1" lang="en-US" altLang="zh-CN" sz="2000" dirty="0">
                <a:solidFill>
                  <a:schemeClr val="tx1"/>
                </a:solidFill>
                <a:latin typeface="Times New Roman Regular" panose="02020503050405090304" charset="0"/>
                <a:cs typeface="Times New Roman Regular" panose="02020503050405090304" charset="0"/>
              </a:rPr>
              <a:t>classify the crash into a specific category (e.g., </a:t>
            </a:r>
            <a:r>
              <a:rPr kumimoji="1" lang="en-US" altLang="zh-CN" sz="2000" dirty="0" err="1">
                <a:solidFill>
                  <a:schemeClr val="tx1"/>
                </a:solidFill>
                <a:latin typeface="Times New Roman Regular" panose="02020503050405090304" charset="0"/>
                <a:cs typeface="Times New Roman Regular" panose="02020503050405090304" charset="0"/>
              </a:rPr>
              <a:t>backover</a:t>
            </a:r>
            <a:r>
              <a:rPr kumimoji="1" lang="en-US" altLang="zh-CN" sz="2000" dirty="0">
                <a:solidFill>
                  <a:schemeClr val="tx1"/>
                </a:solidFill>
                <a:latin typeface="Times New Roman Regular" panose="02020503050405090304" charset="0"/>
                <a:cs typeface="Times New Roman Regular" panose="02020503050405090304" charset="0"/>
              </a:rPr>
              <a:t> collision)</a:t>
            </a:r>
            <a:endParaRPr kumimoji="1" lang="en-US" altLang="zh-CN" sz="2000" dirty="0">
              <a:solidFill>
                <a:schemeClr val="tx1"/>
              </a:solidFill>
              <a:latin typeface="Times New Roman Regular" panose="02020503050405090304" charset="0"/>
              <a:cs typeface="Times New Roman Regular" panose="02020503050405090304" charset="0"/>
            </a:endParaRPr>
          </a:p>
        </p:txBody>
      </p:sp>
      <p:sp>
        <p:nvSpPr>
          <p:cNvPr id="24" name="矩形 23"/>
          <p:cNvSpPr/>
          <p:nvPr/>
        </p:nvSpPr>
        <p:spPr>
          <a:xfrm>
            <a:off x="664845" y="4591578"/>
            <a:ext cx="10878185" cy="1724131"/>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文本框 19"/>
          <p:cNvSpPr txBox="1"/>
          <p:nvPr/>
        </p:nvSpPr>
        <p:spPr>
          <a:xfrm>
            <a:off x="760095" y="4677143"/>
            <a:ext cx="10767060" cy="1557655"/>
          </a:xfrm>
          <a:prstGeom prst="rect">
            <a:avLst/>
          </a:prstGeom>
          <a:noFill/>
        </p:spPr>
        <p:txBody>
          <a:bodyPr wrap="square" rtlCol="0">
            <a:noAutofit/>
          </a:bodyPr>
          <a:lstStyle/>
          <a:p>
            <a:pPr>
              <a:spcAft>
                <a:spcPts val="600"/>
              </a:spcAft>
            </a:pPr>
            <a:r>
              <a:rPr lang="en-US" altLang="zh-CN" sz="2400" b="1" dirty="0">
                <a:solidFill>
                  <a:schemeClr val="accent5">
                    <a:lumMod val="75000"/>
                  </a:schemeClr>
                </a:solidFill>
                <a:latin typeface="Times New Roman Bold" panose="02020503050405090304" charset="0"/>
                <a:cs typeface="Times New Roman Bold" panose="02020503050405090304" charset="0"/>
                <a:sym typeface="+mn-ea"/>
              </a:rPr>
              <a:t>How to align real-world accident reports described in natural language and violation scenarios in simulation testing?</a:t>
            </a:r>
            <a:endParaRPr lang="en-US" altLang="zh-CN" sz="2400" b="1" dirty="0">
              <a:solidFill>
                <a:schemeClr val="accent5">
                  <a:lumMod val="75000"/>
                </a:schemeClr>
              </a:solidFill>
              <a:latin typeface="Times New Roman Bold" panose="02020503050405090304" charset="0"/>
              <a:cs typeface="Times New Roman Bold"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Domain specific language</a:t>
            </a:r>
            <a:endParaRPr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Leverage large language models</a:t>
            </a:r>
            <a:endParaRPr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p:txBody>
      </p:sp>
      <p:sp>
        <p:nvSpPr>
          <p:cNvPr id="97" name="圆角矩形 96"/>
          <p:cNvSpPr/>
          <p:nvPr/>
        </p:nvSpPr>
        <p:spPr>
          <a:xfrm>
            <a:off x="408306" y="505460"/>
            <a:ext cx="4911840"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23" name="矩形 22"/>
          <p:cNvSpPr/>
          <p:nvPr/>
        </p:nvSpPr>
        <p:spPr>
          <a:xfrm>
            <a:off x="664845" y="2968495"/>
            <a:ext cx="10878185" cy="1430617"/>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760095" y="3061905"/>
            <a:ext cx="9230995" cy="1251524"/>
          </a:xfrm>
          <a:prstGeom prst="rect">
            <a:avLst/>
          </a:prstGeom>
          <a:noFill/>
        </p:spPr>
        <p:txBody>
          <a:bodyPr wrap="square" rtlCol="0">
            <a:noAutofit/>
          </a:bodyPr>
          <a:lstStyle/>
          <a:p>
            <a:pPr>
              <a:spcAft>
                <a:spcPts val="600"/>
              </a:spcAft>
            </a:pPr>
            <a:r>
              <a:rPr kumimoji="1" lang="en-US" altLang="zh-CN" sz="2400" b="1" dirty="0">
                <a:solidFill>
                  <a:schemeClr val="accent5">
                    <a:lumMod val="75000"/>
                  </a:schemeClr>
                </a:solidFill>
                <a:latin typeface="Times New Roman Bold" panose="02020503050405090304" charset="0"/>
                <a:cs typeface="Times New Roman Bold" panose="02020503050405090304" charset="0"/>
              </a:rPr>
              <a:t>How to automatically diagnose the violations?</a:t>
            </a:r>
            <a:endParaRPr kumimoji="1" lang="en-US" altLang="zh-CN" sz="2400" b="1" dirty="0">
              <a:solidFill>
                <a:schemeClr val="accent5">
                  <a:lumMod val="75000"/>
                </a:schemeClr>
              </a:solidFill>
              <a:latin typeface="Times New Roman Bold" panose="02020503050405090304" charset="0"/>
              <a:cs typeface="Times New Roman Bold" panose="02020503050405090304" charset="0"/>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Accident reports contain diagnosis knowledge</a:t>
            </a:r>
            <a:endParaRPr lang="en-US" altLang="zh-CN" sz="2000" dirty="0">
              <a:solidFill>
                <a:schemeClr val="bg2">
                  <a:lumMod val="50000"/>
                </a:schemeClr>
              </a:solidFill>
              <a:latin typeface="Times New Roman Regular" panose="02020503050405090304" charset="0"/>
              <a:cs typeface="Times New Roman Regular" panose="02020503050405090304" charset="0"/>
              <a:sym typeface="+mn-ea"/>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Leverage large language models</a:t>
            </a:r>
            <a:endParaRPr lang="en-US" altLang="zh-CN" sz="2000" dirty="0">
              <a:solidFill>
                <a:schemeClr val="bg2">
                  <a:lumMod val="50000"/>
                </a:schemeClr>
              </a:solidFill>
              <a:latin typeface="Times New Roman Regular" panose="02020503050405090304" charset="0"/>
              <a:cs typeface="Times New Roman Regular" panose="02020503050405090304" charset="0"/>
            </a:endParaRPr>
          </a:p>
        </p:txBody>
      </p:sp>
      <p:grpSp>
        <p:nvGrpSpPr>
          <p:cNvPr id="22" name="组合 21"/>
          <p:cNvGrpSpPr/>
          <p:nvPr/>
        </p:nvGrpSpPr>
        <p:grpSpPr>
          <a:xfrm>
            <a:off x="6699802" y="3176057"/>
            <a:ext cx="4591050" cy="1069740"/>
            <a:chOff x="8790" y="5828"/>
            <a:chExt cx="7230" cy="2120"/>
          </a:xfrm>
        </p:grpSpPr>
        <p:grpSp>
          <p:nvGrpSpPr>
            <p:cNvPr id="14" name="组合 13"/>
            <p:cNvGrpSpPr/>
            <p:nvPr/>
          </p:nvGrpSpPr>
          <p:grpSpPr>
            <a:xfrm>
              <a:off x="9085" y="5828"/>
              <a:ext cx="6935" cy="2071"/>
              <a:chOff x="12080" y="6520"/>
              <a:chExt cx="7330" cy="2236"/>
            </a:xfrm>
          </p:grpSpPr>
          <p:pic>
            <p:nvPicPr>
              <p:cNvPr id="11" name="图片 10" descr="20153801"/>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12080" y="6719"/>
                <a:ext cx="1678" cy="1560"/>
              </a:xfrm>
              <a:prstGeom prst="rect">
                <a:avLst/>
              </a:prstGeom>
            </p:spPr>
          </p:pic>
          <p:pic>
            <p:nvPicPr>
              <p:cNvPr id="9" name="图片 8" descr="2155479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94" y="6787"/>
                <a:ext cx="1875" cy="1875"/>
              </a:xfrm>
              <a:prstGeom prst="rect">
                <a:avLst/>
              </a:prstGeom>
            </p:spPr>
          </p:pic>
          <p:sp>
            <p:nvSpPr>
              <p:cNvPr id="10" name="圆角矩形标注 9"/>
              <p:cNvSpPr/>
              <p:nvPr/>
            </p:nvSpPr>
            <p:spPr>
              <a:xfrm>
                <a:off x="16172" y="6520"/>
                <a:ext cx="3238" cy="2236"/>
              </a:xfrm>
              <a:prstGeom prst="wedgeRoundRectCallout">
                <a:avLst>
                  <a:gd name="adj1" fmla="val -76762"/>
                  <a:gd name="adj2" fmla="val 1030"/>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a:t>The Critical Precrash Event for Vehicle #2 was when this vehicle turned left across the path of Vehicle #1. Vehicle #1 failed to keep safe distance, causing a front-to-side collision.</a:t>
                </a:r>
                <a:endParaRPr lang="en-US" altLang="zh-CN" sz="900"/>
              </a:p>
            </p:txBody>
          </p:sp>
        </p:grpSp>
        <p:sp>
          <p:nvSpPr>
            <p:cNvPr id="15" name="文本框 14"/>
            <p:cNvSpPr txBox="1"/>
            <p:nvPr/>
          </p:nvSpPr>
          <p:spPr>
            <a:xfrm>
              <a:off x="8790" y="7340"/>
              <a:ext cx="2365" cy="608"/>
            </a:xfrm>
            <a:prstGeom prst="rect">
              <a:avLst/>
            </a:prstGeom>
            <a:noFill/>
          </p:spPr>
          <p:txBody>
            <a:bodyPr wrap="square" rtlCol="0">
              <a:spAutoFit/>
            </a:bodyPr>
            <a:lstStyle/>
            <a:p>
              <a:r>
                <a:rPr lang="en-US" altLang="zh-CN" sz="1400">
                  <a:latin typeface="Times New Roman Regular" panose="02020503050405090304" charset="0"/>
                  <a:cs typeface="Times New Roman Regular" panose="02020503050405090304" charset="0"/>
                </a:rPr>
                <a:t>Accident Reports</a:t>
              </a:r>
              <a:endParaRPr lang="en-US" altLang="zh-CN" sz="1400">
                <a:latin typeface="Times New Roman Regular" panose="02020503050405090304" charset="0"/>
                <a:cs typeface="Times New Roman Regular" panose="02020503050405090304" charset="0"/>
              </a:endParaRPr>
            </a:p>
          </p:txBody>
        </p:sp>
      </p:grpSp>
      <p:pic>
        <p:nvPicPr>
          <p:cNvPr id="28" name="图片 2"/>
          <p:cNvPicPr>
            <a:picLocks noChangeAspect="1"/>
          </p:cNvPicPr>
          <p:nvPr/>
        </p:nvPicPr>
        <p:blipFill>
          <a:blip r:embed="rId6"/>
          <a:stretch>
            <a:fillRect/>
          </a:stretch>
        </p:blipFill>
        <p:spPr>
          <a:xfrm>
            <a:off x="11257280" y="505460"/>
            <a:ext cx="563245" cy="563245"/>
          </a:xfrm>
          <a:prstGeom prst="rect">
            <a:avLst/>
          </a:prstGeom>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0" grpId="0"/>
      <p:bldP spid="23" grpId="0" bldLvl="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93" name="圆角矩形 92"/>
          <p:cNvSpPr/>
          <p:nvPr/>
        </p:nvSpPr>
        <p:spPr>
          <a:xfrm>
            <a:off x="408305" y="505460"/>
            <a:ext cx="5755640"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96" name="文本框 95"/>
          <p:cNvSpPr txBox="1"/>
          <p:nvPr/>
        </p:nvSpPr>
        <p:spPr>
          <a:xfrm>
            <a:off x="539115" y="542290"/>
            <a:ext cx="5557520" cy="509270"/>
          </a:xfrm>
          <a:prstGeom prst="rect">
            <a:avLst/>
          </a:prstGeom>
          <a:noFill/>
        </p:spPr>
        <p:txBody>
          <a:bodyPr wrap="square" rtlCol="0">
            <a:noAutofit/>
          </a:bodyPr>
          <a:lstStyle/>
          <a:p>
            <a:r>
              <a:rPr lang="en-US" altLang="zh-CN" sz="2800" u="sng">
                <a:latin typeface="Times New Roman Regular" panose="02020503050405090304" charset="0"/>
                <a:cs typeface="Times New Roman Regular" panose="02020503050405090304" charset="0"/>
                <a:sym typeface="+mn-ea"/>
              </a:rPr>
              <a:t>Domain Specific Language for Crash </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2" name="文本框 1"/>
          <p:cNvSpPr txBox="1"/>
          <p:nvPr/>
        </p:nvSpPr>
        <p:spPr>
          <a:xfrm>
            <a:off x="408305" y="1189355"/>
            <a:ext cx="11253470" cy="706755"/>
          </a:xfrm>
          <a:prstGeom prst="rect">
            <a:avLst/>
          </a:prstGeom>
          <a:noFill/>
        </p:spPr>
        <p:txBody>
          <a:bodyPr wrap="square" rtlCol="0" anchor="t">
            <a:spAutoFit/>
          </a:bodyPr>
          <a:lstStyle/>
          <a:p>
            <a:r>
              <a:rPr kumimoji="1" lang="zh-CN" altLang="en-US" sz="2000" dirty="0">
                <a:latin typeface="Times New Roman Regular" panose="02020503050405090304" charset="0"/>
                <a:cs typeface="Times New Roman Regular" panose="02020503050405090304" charset="0"/>
                <a:sym typeface="+mn-ea"/>
              </a:rPr>
              <a:t>A </a:t>
            </a:r>
            <a:r>
              <a:rPr kumimoji="1" lang="zh-CN" altLang="en-US" sz="2000" b="1" i="1" dirty="0">
                <a:solidFill>
                  <a:schemeClr val="bg2">
                    <a:lumMod val="50000"/>
                  </a:schemeClr>
                </a:solidFill>
                <a:latin typeface="Times New Roman Regular" panose="02020503050405090304" charset="0"/>
                <a:cs typeface="Times New Roman Regular" panose="02020503050405090304" charset="0"/>
                <a:sym typeface="+mn-ea"/>
              </a:rPr>
              <a:t>crash</a:t>
            </a:r>
            <a:r>
              <a:rPr kumimoji="1" lang="zh-CN" altLang="en-US" sz="2000" dirty="0">
                <a:latin typeface="Times New Roman Regular" panose="02020503050405090304" charset="0"/>
                <a:cs typeface="Times New Roman Regular" panose="02020503050405090304" charset="0"/>
                <a:sym typeface="+mn-ea"/>
              </a:rPr>
              <a:t> consists</a:t>
            </a:r>
            <a:r>
              <a:rPr kumimoji="1" lang="en-US" altLang="zh-CN" sz="2000" dirty="0">
                <a:latin typeface="Times New Roman Regular" panose="02020503050405090304" charset="0"/>
                <a:cs typeface="Times New Roman Regular" panose="02020503050405090304" charset="0"/>
                <a:sym typeface="+mn-ea"/>
              </a:rPr>
              <a:t> </a:t>
            </a:r>
            <a:r>
              <a:rPr kumimoji="1" lang="zh-CN" altLang="en-US" sz="2000" dirty="0">
                <a:latin typeface="Times New Roman Regular" panose="02020503050405090304" charset="0"/>
                <a:cs typeface="Times New Roman Regular" panose="02020503050405090304" charset="0"/>
                <a:sym typeface="+mn-ea"/>
              </a:rPr>
              <a:t>of five components, i.e., </a:t>
            </a:r>
            <a:r>
              <a:rPr kumimoji="1" lang="zh-CN" altLang="en-US" sz="2000" b="1" i="1" dirty="0">
                <a:solidFill>
                  <a:schemeClr val="bg2">
                    <a:lumMod val="50000"/>
                  </a:schemeClr>
                </a:solidFill>
                <a:latin typeface="Times New Roman Regular" panose="02020503050405090304" charset="0"/>
                <a:cs typeface="Times New Roman Regular" panose="02020503050405090304" charset="0"/>
                <a:sym typeface="+mn-ea"/>
              </a:rPr>
              <a:t>Road</a:t>
            </a:r>
            <a:r>
              <a:rPr kumimoji="1" lang="zh-CN" altLang="en-US" sz="2000" dirty="0">
                <a:latin typeface="Times New Roman Regular" panose="02020503050405090304" charset="0"/>
                <a:cs typeface="Times New Roman Regular" panose="02020503050405090304" charset="0"/>
                <a:sym typeface="+mn-ea"/>
              </a:rPr>
              <a:t>, </a:t>
            </a:r>
            <a:r>
              <a:rPr kumimoji="1" lang="zh-CN" altLang="en-US" sz="2000" b="1" i="1" dirty="0">
                <a:solidFill>
                  <a:schemeClr val="bg2">
                    <a:lumMod val="50000"/>
                  </a:schemeClr>
                </a:solidFill>
                <a:latin typeface="Times New Roman Regular" panose="02020503050405090304" charset="0"/>
                <a:cs typeface="Times New Roman Regular" panose="02020503050405090304" charset="0"/>
                <a:sym typeface="+mn-ea"/>
              </a:rPr>
              <a:t>Environment</a:t>
            </a:r>
            <a:r>
              <a:rPr kumimoji="1" lang="zh-CN" altLang="en-US" sz="2000" dirty="0">
                <a:latin typeface="Times New Roman Regular" panose="02020503050405090304" charset="0"/>
                <a:cs typeface="Times New Roman Regular" panose="02020503050405090304" charset="0"/>
                <a:sym typeface="+mn-ea"/>
              </a:rPr>
              <a:t>, </a:t>
            </a:r>
            <a:r>
              <a:rPr kumimoji="1" lang="zh-CN" altLang="en-US" sz="2000" b="1" i="1" dirty="0">
                <a:solidFill>
                  <a:schemeClr val="bg2">
                    <a:lumMod val="50000"/>
                  </a:schemeClr>
                </a:solidFill>
                <a:latin typeface="Times New Roman Regular" panose="02020503050405090304" charset="0"/>
                <a:cs typeface="Times New Roman Regular" panose="02020503050405090304" charset="0"/>
                <a:sym typeface="+mn-ea"/>
              </a:rPr>
              <a:t>Obstacles</a:t>
            </a:r>
            <a:r>
              <a:rPr kumimoji="1" lang="zh-CN" altLang="en-US" sz="2000" dirty="0">
                <a:latin typeface="Times New Roman Regular" panose="02020503050405090304" charset="0"/>
                <a:cs typeface="Times New Roman Regular" panose="02020503050405090304" charset="0"/>
                <a:sym typeface="+mn-ea"/>
              </a:rPr>
              <a:t>, </a:t>
            </a:r>
            <a:r>
              <a:rPr kumimoji="1" lang="zh-CN" altLang="en-US" sz="2000" b="1" i="1" dirty="0">
                <a:solidFill>
                  <a:schemeClr val="bg2">
                    <a:lumMod val="50000"/>
                  </a:schemeClr>
                </a:solidFill>
                <a:latin typeface="Times New Roman Regular" panose="02020503050405090304" charset="0"/>
                <a:cs typeface="Times New Roman Regular" panose="02020503050405090304" charset="0"/>
                <a:sym typeface="+mn-ea"/>
              </a:rPr>
              <a:t>Vehicle</a:t>
            </a:r>
            <a:r>
              <a:rPr kumimoji="1" lang="zh-CN" altLang="en-US" sz="2000" b="1" dirty="0">
                <a:solidFill>
                  <a:schemeClr val="bg2">
                    <a:lumMod val="50000"/>
                  </a:schemeClr>
                </a:solidFill>
                <a:latin typeface="Times New Roman Regular" panose="02020503050405090304" charset="0"/>
                <a:cs typeface="Times New Roman Regular" panose="02020503050405090304" charset="0"/>
                <a:sym typeface="+mn-ea"/>
              </a:rPr>
              <a:t>s</a:t>
            </a:r>
            <a:r>
              <a:rPr kumimoji="1" lang="en-US" altLang="zh-CN" sz="2000" dirty="0">
                <a:latin typeface="Times New Roman Regular" panose="02020503050405090304" charset="0"/>
                <a:cs typeface="Times New Roman Regular" panose="02020503050405090304" charset="0"/>
                <a:sym typeface="+mn-ea"/>
              </a:rPr>
              <a:t> </a:t>
            </a:r>
            <a:r>
              <a:rPr kumimoji="1" lang="zh-CN" altLang="en-US" sz="2000" dirty="0">
                <a:latin typeface="Times New Roman Regular" panose="02020503050405090304" charset="0"/>
                <a:cs typeface="Times New Roman Regular" panose="02020503050405090304" charset="0"/>
                <a:sym typeface="+mn-ea"/>
              </a:rPr>
              <a:t>and </a:t>
            </a:r>
            <a:r>
              <a:rPr kumimoji="1" lang="zh-CN" altLang="en-US" sz="2000" b="1" i="1" dirty="0">
                <a:solidFill>
                  <a:schemeClr val="bg2">
                    <a:lumMod val="50000"/>
                  </a:schemeClr>
                </a:solidFill>
                <a:latin typeface="Times New Roman Regular" panose="02020503050405090304" charset="0"/>
                <a:cs typeface="Times New Roman Regular" panose="02020503050405090304" charset="0"/>
                <a:sym typeface="+mn-ea"/>
              </a:rPr>
              <a:t>Diagnosi</a:t>
            </a:r>
            <a:r>
              <a:rPr kumimoji="1" lang="zh-CN" altLang="en-US" sz="2000" i="1" dirty="0">
                <a:solidFill>
                  <a:schemeClr val="bg2">
                    <a:lumMod val="50000"/>
                  </a:schemeClr>
                </a:solidFill>
                <a:latin typeface="Times New Roman Regular" panose="02020503050405090304" charset="0"/>
                <a:cs typeface="Times New Roman Regular" panose="02020503050405090304" charset="0"/>
                <a:sym typeface="+mn-ea"/>
              </a:rPr>
              <a:t>s</a:t>
            </a:r>
            <a:r>
              <a:rPr kumimoji="1" lang="zh-CN" altLang="en-US" sz="2000" dirty="0">
                <a:latin typeface="Times New Roman Regular" panose="02020503050405090304" charset="0"/>
                <a:cs typeface="Times New Roman Regular" panose="02020503050405090304" charset="0"/>
                <a:sym typeface="+mn-ea"/>
              </a:rPr>
              <a:t>. Each component is composed of subcomponents</a:t>
            </a:r>
            <a:r>
              <a:rPr kumimoji="1" lang="en-US" altLang="zh-CN" sz="2000" dirty="0">
                <a:latin typeface="Times New Roman Regular" panose="02020503050405090304" charset="0"/>
                <a:cs typeface="Times New Roman Regular" panose="02020503050405090304" charset="0"/>
                <a:sym typeface="+mn-ea"/>
              </a:rPr>
              <a:t> </a:t>
            </a:r>
            <a:r>
              <a:rPr kumimoji="1" lang="zh-CN" altLang="en-US" sz="2000" dirty="0">
                <a:latin typeface="Times New Roman Regular" panose="02020503050405090304" charset="0"/>
                <a:cs typeface="Times New Roman Regular" panose="02020503050405090304" charset="0"/>
                <a:sym typeface="+mn-ea"/>
              </a:rPr>
              <a:t>and atomic elements.</a:t>
            </a:r>
            <a:endParaRPr kumimoji="1" lang="zh-CN" altLang="en-US" sz="2000" dirty="0">
              <a:latin typeface="Times New Roman Regular" panose="02020503050405090304" charset="0"/>
              <a:cs typeface="Times New Roman Regular" panose="02020503050405090304" charset="0"/>
              <a:sym typeface="+mn-ea"/>
            </a:endParaRPr>
          </a:p>
        </p:txBody>
      </p:sp>
      <p:sp>
        <p:nvSpPr>
          <p:cNvPr id="5" name="文本框 4"/>
          <p:cNvSpPr txBox="1"/>
          <p:nvPr/>
        </p:nvSpPr>
        <p:spPr>
          <a:xfrm>
            <a:off x="359410" y="1939040"/>
            <a:ext cx="1550035" cy="4399915"/>
          </a:xfrm>
          <a:prstGeom prst="rect">
            <a:avLst/>
          </a:prstGeom>
          <a:noFill/>
        </p:spPr>
        <p:txBody>
          <a:bodyPr wrap="square">
            <a:spAutoFit/>
          </a:bodyPr>
          <a:lstStyle/>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b="1" i="1" dirty="0">
                <a:solidFill>
                  <a:schemeClr val="bg2">
                    <a:lumMod val="50000"/>
                  </a:schemeClr>
                </a:solidFill>
                <a:latin typeface="Times New Roman" panose="02020503050405090304" pitchFamily="18" charset="0"/>
                <a:cs typeface="Times New Roman" panose="02020503050405090304" pitchFamily="18" charset="0"/>
              </a:rPr>
              <a:t>Crash</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b="1" i="1" dirty="0">
                <a:solidFill>
                  <a:schemeClr val="bg2">
                    <a:lumMod val="50000"/>
                  </a:schemeClr>
                </a:solidFill>
                <a:latin typeface="Times New Roman" panose="02020503050405090304" pitchFamily="18" charset="0"/>
                <a:cs typeface="Times New Roman" panose="02020503050405090304" pitchFamily="18" charset="0"/>
              </a:rPr>
              <a:t>Road</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sym typeface="+mn-ea"/>
              </a:rPr>
              <a:t>&lt;</a:t>
            </a:r>
            <a:r>
              <a:rPr lang="en-US" altLang="zh-CN" sz="1400" b="1" i="1" dirty="0">
                <a:solidFill>
                  <a:schemeClr val="bg2">
                    <a:lumMod val="50000"/>
                  </a:schemeClr>
                </a:solidFill>
                <a:latin typeface="Times New Roman" panose="02020503050405090304" pitchFamily="18" charset="0"/>
                <a:cs typeface="Times New Roman" panose="02020503050405090304" pitchFamily="18" charset="0"/>
                <a:sym typeface="+mn-ea"/>
              </a:rPr>
              <a:t>Environment</a:t>
            </a:r>
            <a:r>
              <a:rPr lang="en-US" altLang="zh-CN" sz="1400" dirty="0">
                <a:latin typeface="Consolas" panose="020B0609020204030204" pitchFamily="49" charset="0"/>
                <a:cs typeface="Times New Roman" panose="02020503050405090304" pitchFamily="18" charset="0"/>
                <a:sym typeface="+mn-ea"/>
              </a:rPr>
              <a:t>&gt;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sym typeface="+mn-ea"/>
              </a:rPr>
              <a: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b="1" i="1" dirty="0">
                <a:solidFill>
                  <a:schemeClr val="bg2">
                    <a:lumMod val="50000"/>
                  </a:schemeClr>
                </a:solidFill>
                <a:latin typeface="Times New Roman" panose="02020503050405090304" pitchFamily="18" charset="0"/>
                <a:cs typeface="Times New Roman" panose="02020503050405090304" pitchFamily="18" charset="0"/>
              </a:rPr>
              <a:t>Obstacles</a:t>
            </a:r>
            <a:r>
              <a:rPr lang="en-US" altLang="zh-CN" sz="1400" dirty="0">
                <a:latin typeface="Consolas" panose="020B0609020204030204" pitchFamily="49" charset="0"/>
                <a:cs typeface="Times New Roman" panose="02020503050405090304" pitchFamily="18" charset="0"/>
              </a:rPr>
              <a:t>&gt;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Obstacle</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b="1" i="1" dirty="0">
                <a:solidFill>
                  <a:schemeClr val="bg2">
                    <a:lumMod val="50000"/>
                  </a:schemeClr>
                </a:solidFill>
                <a:latin typeface="Times New Roman" panose="02020503050405090304" pitchFamily="18" charset="0"/>
                <a:cs typeface="Times New Roman" panose="02020503050405090304" pitchFamily="18" charset="0"/>
              </a:rPr>
              <a:t>Vehicles</a:t>
            </a:r>
            <a:r>
              <a:rPr lang="en-US" altLang="zh-CN" sz="1400" dirty="0">
                <a:latin typeface="Consolas" panose="020B0609020204030204" pitchFamily="49" charset="0"/>
                <a:cs typeface="Times New Roman" panose="02020503050405090304" pitchFamily="18" charset="0"/>
              </a:rPr>
              <a:t>&gt;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Vehicle</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Behavior</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b="1" i="1" dirty="0">
                <a:solidFill>
                  <a:schemeClr val="bg2">
                    <a:lumMod val="50000"/>
                  </a:schemeClr>
                </a:solidFill>
                <a:latin typeface="Times New Roman" panose="02020503050405090304" pitchFamily="18" charset="0"/>
                <a:cs typeface="Times New Roman" panose="02020503050405090304" pitchFamily="18" charset="0"/>
              </a:rPr>
              <a:t>Diagnosis</a:t>
            </a:r>
            <a:r>
              <a:rPr lang="en-US" altLang="zh-CN" sz="1400" dirty="0">
                <a:latin typeface="Consolas" panose="020B0609020204030204" pitchFamily="49" charset="0"/>
                <a:cs typeface="Times New Roman" panose="02020503050405090304" pitchFamily="18" charset="0"/>
              </a:rPr>
              <a:t>&gt;          </a:t>
            </a: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dirty="0">
              <a:latin typeface="Consolas" panose="020B0609020204030204" pitchFamily="49" charset="0"/>
              <a:cs typeface="Times New Roman" panose="02020503050405090304" pitchFamily="18" charset="0"/>
            </a:endParaRPr>
          </a:p>
          <a:p>
            <a:pPr algn="r">
              <a:tabLst>
                <a:tab pos="1347470" algn="l"/>
              </a:tabLst>
            </a:pPr>
            <a:endParaRPr lang="en-US" altLang="zh-CN" sz="1400" i="1" dirty="0">
              <a:latin typeface="Consolas" panose="020B0609020204030204" pitchFamily="49" charset="0"/>
              <a:cs typeface="Times New Roman" panose="02020503050405090304" pitchFamily="18" charset="0"/>
            </a:endParaRPr>
          </a:p>
        </p:txBody>
      </p:sp>
      <p:sp>
        <p:nvSpPr>
          <p:cNvPr id="9" name="文本框 8"/>
          <p:cNvSpPr txBox="1"/>
          <p:nvPr/>
        </p:nvSpPr>
        <p:spPr>
          <a:xfrm>
            <a:off x="1770380" y="1939040"/>
            <a:ext cx="510540" cy="4415155"/>
          </a:xfrm>
          <a:prstGeom prst="rect">
            <a:avLst/>
          </a:prstGeom>
          <a:noFill/>
        </p:spPr>
        <p:txBody>
          <a:bodyPr wrap="square">
            <a:noAutofit/>
          </a:bodyPr>
          <a:lstStyle/>
          <a:p>
            <a:pPr algn="ct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sym typeface="+mn-ea"/>
              </a:rPr>
              <a:t>::= </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sym typeface="+mn-ea"/>
              </a:rPr>
              <a:t>::= </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endParaRPr lang="en-US" altLang="zh-CN" sz="1400" dirty="0">
              <a:latin typeface="Consolas" panose="020B0609020204030204" pitchFamily="49" charset="0"/>
              <a:cs typeface="Times New Roman" panose="02020503050405090304" pitchFamily="18" charset="0"/>
              <a:sym typeface="+mn-ea"/>
            </a:endParaRPr>
          </a:p>
          <a:p>
            <a:pPr algn="ctr">
              <a:tabLst>
                <a:tab pos="1347470" algn="l"/>
              </a:tabLst>
            </a:pPr>
            <a:r>
              <a:rPr lang="en-US" altLang="zh-CN" sz="1400" dirty="0">
                <a:latin typeface="Consolas" panose="020B0609020204030204" pitchFamily="49" charset="0"/>
                <a:cs typeface="Times New Roman" panose="02020503050405090304" pitchFamily="18" charset="0"/>
                <a:sym typeface="+mn-ea"/>
              </a:rPr>
              <a:t>::=</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a:t>
            </a:r>
            <a:endParaRPr lang="en-US" altLang="zh-CN" sz="1400" dirty="0">
              <a:latin typeface="Consolas" panose="020B0609020204030204" pitchFamily="49" charset="0"/>
              <a:cs typeface="Times New Roman" panose="02020503050405090304" pitchFamily="18" charset="0"/>
            </a:endParaRPr>
          </a:p>
          <a:p>
            <a:pPr algn="ctr">
              <a:tabLst>
                <a:tab pos="1347470" algn="l"/>
              </a:tabLst>
            </a:pPr>
            <a:endParaRPr lang="en-US" altLang="zh-CN" sz="1400" dirty="0">
              <a:latin typeface="Consolas" panose="020B0609020204030204" pitchFamily="49" charset="0"/>
              <a:cs typeface="Times New Roman" panose="02020503050405090304" pitchFamily="18" charset="0"/>
            </a:endParaRPr>
          </a:p>
          <a:p>
            <a:pPr algn="ctr">
              <a:tabLst>
                <a:tab pos="1347470" algn="l"/>
              </a:tabLst>
            </a:pPr>
            <a:endParaRPr lang="en-US" altLang="zh-CN" sz="1400" dirty="0">
              <a:latin typeface="Consolas" panose="020B0609020204030204" pitchFamily="49" charset="0"/>
              <a:cs typeface="Times New Roman" panose="02020503050405090304" pitchFamily="18" charset="0"/>
            </a:endParaRPr>
          </a:p>
          <a:p>
            <a:pPr algn="ctr">
              <a:tabLst>
                <a:tab pos="1347470" algn="l"/>
              </a:tabLst>
            </a:pPr>
            <a:endParaRPr lang="en-US" altLang="zh-CN" sz="1400" dirty="0">
              <a:latin typeface="Consolas" panose="020B0609020204030204" pitchFamily="49" charset="0"/>
              <a:cs typeface="Times New Roman" panose="02020503050405090304" pitchFamily="18" charset="0"/>
            </a:endParaRPr>
          </a:p>
          <a:p>
            <a:pPr algn="ct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p:txBody>
      </p:sp>
      <p:sp>
        <p:nvSpPr>
          <p:cNvPr id="10" name="文本框 9"/>
          <p:cNvSpPr txBox="1"/>
          <p:nvPr/>
        </p:nvSpPr>
        <p:spPr>
          <a:xfrm>
            <a:off x="2168525" y="1939040"/>
            <a:ext cx="3971290" cy="4399915"/>
          </a:xfrm>
          <a:prstGeom prst="rect">
            <a:avLst/>
          </a:prstGeom>
          <a:noFill/>
        </p:spPr>
        <p:txBody>
          <a:bodyPr wrap="square">
            <a:spAutoFit/>
          </a:bodyPr>
          <a:lstStyle/>
          <a:p>
            <a:pPr>
              <a:tabLst>
                <a:tab pos="1347470" algn="l"/>
              </a:tabLst>
            </a:pPr>
            <a:r>
              <a:rPr lang="en-US" altLang="zh-CN" sz="1400" dirty="0">
                <a:latin typeface="Consolas" panose="020B0609020204030204" pitchFamily="49" charset="0"/>
                <a:cs typeface="Times New Roman" panose="02020503050405090304" pitchFamily="18" charset="0"/>
                <a:sym typeface="+mn-ea"/>
              </a:rPr>
              <a:t>&lt;</a:t>
            </a:r>
            <a:r>
              <a:rPr lang="en-US" altLang="zh-CN" sz="1400" i="1" dirty="0">
                <a:latin typeface="Times New Roman" panose="02020503050405090304" pitchFamily="18" charset="0"/>
                <a:cs typeface="Times New Roman" panose="02020503050405090304" pitchFamily="18" charset="0"/>
                <a:sym typeface="+mn-ea"/>
              </a:rPr>
              <a:t>Road</a:t>
            </a:r>
            <a:r>
              <a:rPr lang="en-US" altLang="zh-CN" sz="1400" dirty="0">
                <a:latin typeface="Consolas" panose="020B0609020204030204" pitchFamily="49" charset="0"/>
                <a:cs typeface="Times New Roman" panose="02020503050405090304" pitchFamily="18" charset="0"/>
                <a:sym typeface="+mn-ea"/>
              </a:rPr>
              <a:t>&gt;; </a:t>
            </a: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Environment</a:t>
            </a:r>
            <a:r>
              <a:rPr lang="en-US" altLang="zh-CN" sz="1400" dirty="0">
                <a:latin typeface="Consolas" panose="020B0609020204030204" pitchFamily="49" charset="0"/>
                <a:cs typeface="Times New Roman" panose="02020503050405090304" pitchFamily="18" charset="0"/>
              </a:rPr>
              <a:t>&gt;; &lt;</a:t>
            </a:r>
            <a:r>
              <a:rPr lang="en-US" altLang="zh-CN" sz="1400" i="1" dirty="0">
                <a:latin typeface="Times New Roman" panose="02020503050405090304" pitchFamily="18" charset="0"/>
                <a:cs typeface="Times New Roman" panose="02020503050405090304" pitchFamily="18" charset="0"/>
              </a:rPr>
              <a:t>Obstacles</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Vehicles</a:t>
            </a:r>
            <a:r>
              <a:rPr lang="en-US" altLang="zh-CN" sz="1400" dirty="0">
                <a:latin typeface="Consolas" panose="020B0609020204030204" pitchFamily="49" charset="0"/>
                <a:cs typeface="Times New Roman" panose="02020503050405090304" pitchFamily="18" charset="0"/>
              </a:rPr>
              <a:t>&gt;; &lt;</a:t>
            </a:r>
            <a:r>
              <a:rPr lang="en-US" altLang="zh-CN" sz="1400" i="1" dirty="0">
                <a:latin typeface="Times New Roman" panose="02020503050405090304" pitchFamily="18" charset="0"/>
                <a:cs typeface="Times New Roman" panose="02020503050405090304" pitchFamily="18" charset="0"/>
              </a:rPr>
              <a:t>Diagnosis</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err="1">
                <a:latin typeface="Times New Roman" panose="02020503050405090304" pitchFamily="18" charset="0"/>
                <a:cs typeface="Times New Roman" panose="02020503050405090304" pitchFamily="18" charset="0"/>
              </a:rPr>
              <a:t>RoadType</a:t>
            </a:r>
            <a:r>
              <a:rPr lang="en-US" altLang="zh-CN" sz="1400" dirty="0">
                <a:latin typeface="Consolas" panose="020B0609020204030204" pitchFamily="49" charset="0"/>
                <a:cs typeface="Times New Roman" panose="02020503050405090304" pitchFamily="18" charset="0"/>
              </a:rPr>
              <a:t>&gt;; &lt;</a:t>
            </a:r>
            <a:r>
              <a:rPr lang="en-US" altLang="zh-CN" sz="1400" i="1" dirty="0">
                <a:latin typeface="Times New Roman" panose="02020503050405090304" pitchFamily="18" charset="0"/>
                <a:cs typeface="Times New Roman" panose="02020503050405090304" pitchFamily="18" charset="0"/>
              </a:rPr>
              <a:t>Lanes</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RoadShape</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RoadSlope</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SpeedLimit</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sym typeface="+mn-ea"/>
              </a:rPr>
              <a:t>&lt;</a:t>
            </a:r>
            <a:r>
              <a:rPr lang="en-US" altLang="zh-CN" sz="1400" i="1" dirty="0">
                <a:latin typeface="Times New Roman" panose="02020503050405090304" pitchFamily="18" charset="0"/>
                <a:cs typeface="Times New Roman" panose="02020503050405090304" pitchFamily="18" charset="0"/>
                <a:sym typeface="+mn-ea"/>
              </a:rPr>
              <a:t>Weather</a:t>
            </a:r>
            <a:r>
              <a:rPr lang="en-US" altLang="zh-CN" sz="1400" dirty="0">
                <a:latin typeface="Consolas" panose="020B0609020204030204" pitchFamily="49" charset="0"/>
                <a:cs typeface="Times New Roman" panose="02020503050405090304" pitchFamily="18" charset="0"/>
                <a:sym typeface="+mn-ea"/>
              </a:rPr>
              <a:t>&gt;; &lt;</a:t>
            </a:r>
            <a:r>
              <a:rPr lang="en-US" altLang="zh-CN" sz="1400" i="1" dirty="0" err="1">
                <a:latin typeface="Times New Roman" panose="02020503050405090304" pitchFamily="18" charset="0"/>
                <a:cs typeface="Times New Roman" panose="02020503050405090304" pitchFamily="18" charset="0"/>
                <a:sym typeface="+mn-ea"/>
              </a:rPr>
              <a:t>RoadCondition</a:t>
            </a:r>
            <a:r>
              <a:rPr lang="en-US" altLang="zh-CN" sz="1400" dirty="0">
                <a:latin typeface="Consolas" panose="020B0609020204030204" pitchFamily="49" charset="0"/>
                <a:cs typeface="Times New Roman" panose="02020503050405090304" pitchFamily="18" charset="0"/>
                <a:sym typeface="+mn-ea"/>
              </a:rPr>
              <a:t>&gt;; &lt;</a:t>
            </a:r>
            <a:r>
              <a:rPr lang="en-US" altLang="zh-CN" sz="1400" i="1" dirty="0" err="1">
                <a:latin typeface="Times New Roman" panose="02020503050405090304" pitchFamily="18" charset="0"/>
                <a:cs typeface="Times New Roman" panose="02020503050405090304" pitchFamily="18" charset="0"/>
                <a:sym typeface="+mn-ea"/>
              </a:rPr>
              <a:t>TrafficSignals</a:t>
            </a:r>
            <a:r>
              <a:rPr lang="en-US" altLang="zh-CN" sz="1400" dirty="0">
                <a:latin typeface="Consolas" panose="020B0609020204030204" pitchFamily="49" charset="0"/>
                <a:cs typeface="Times New Roman" panose="02020503050405090304" pitchFamily="18" charset="0"/>
                <a:sym typeface="+mn-ea"/>
              </a:rPr>
              <a:t>&gt;;</a:t>
            </a:r>
            <a:r>
              <a:rPr lang="en-US" altLang="zh-CN" sz="1400" i="1" dirty="0">
                <a:latin typeface="Times New Roman" panose="02020503050405090304" pitchFamily="18" charset="0"/>
                <a:cs typeface="Times New Roman" panose="02020503050405090304" pitchFamily="18" charset="0"/>
                <a:sym typeface="+mn-ea"/>
              </a:rPr>
              <a:t> </a:t>
            </a:r>
            <a:endParaRPr lang="en-US" altLang="zh-CN" sz="1400" i="1" dirty="0">
              <a:latin typeface="Times New Roman" panose="02020503050405090304" pitchFamily="18"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	</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sym typeface="+mn-ea"/>
              </a:rPr>
              <a:t>&lt;</a:t>
            </a:r>
            <a:r>
              <a:rPr lang="en-US" altLang="zh-CN" sz="1400" i="1" dirty="0">
                <a:latin typeface="Times New Roman" panose="02020503050405090304" pitchFamily="18" charset="0"/>
                <a:cs typeface="Times New Roman" panose="02020503050405090304" pitchFamily="18" charset="0"/>
              </a:rPr>
              <a:t>Obstacle</a:t>
            </a:r>
            <a:r>
              <a:rPr lang="en-US" altLang="zh-CN" sz="1400" dirty="0">
                <a:latin typeface="Consolas" panose="020B0609020204030204" pitchFamily="49" charset="0"/>
                <a:cs typeface="Times New Roman" panose="02020503050405090304" pitchFamily="18" charset="0"/>
                <a:sym typeface="+mn-ea"/>
              </a:rPr>
              <a:t>&gt;</a:t>
            </a:r>
            <a:r>
              <a:rPr lang="en-US" altLang="zh-CN" sz="1400" dirty="0">
                <a:latin typeface="Consolas" panose="020B0609020204030204" pitchFamily="49" charset="0"/>
                <a:cs typeface="Times New Roman" panose="02020503050405090304" pitchFamily="18" charset="0"/>
              </a:rPr>
              <a:t>; &lt;</a:t>
            </a:r>
            <a:r>
              <a:rPr lang="en-US" altLang="zh-CN" sz="1400" i="1" dirty="0">
                <a:latin typeface="Times New Roman" panose="02020503050405090304" pitchFamily="18" charset="0"/>
                <a:cs typeface="Times New Roman" panose="02020503050405090304" pitchFamily="18" charset="0"/>
              </a:rPr>
              <a:t>Obstacles</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Type</a:t>
            </a:r>
            <a:r>
              <a:rPr lang="en-US" altLang="zh-CN" sz="1400" dirty="0">
                <a:latin typeface="Consolas" panose="020B0609020204030204" pitchFamily="49" charset="0"/>
                <a:cs typeface="Times New Roman" panose="02020503050405090304" pitchFamily="18" charset="0"/>
              </a:rPr>
              <a:t>&gt;; &lt;</a:t>
            </a:r>
            <a:r>
              <a:rPr lang="en-US" altLang="zh-CN" sz="1400" i="1" dirty="0">
                <a:latin typeface="Times New Roman" panose="02020503050405090304" pitchFamily="18" charset="0"/>
                <a:cs typeface="Times New Roman" panose="02020503050405090304" pitchFamily="18" charset="0"/>
              </a:rPr>
              <a:t>Location</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a:t>
            </a:r>
            <a:r>
              <a:rPr lang="en-US" altLang="zh-CN" sz="1400" dirty="0">
                <a:latin typeface="Cambria" panose="02040503050406030204" charset="0"/>
              </a:rPr>
              <a:t> | </a:t>
            </a: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Vehicle</a:t>
            </a:r>
            <a:r>
              <a:rPr lang="en-US" altLang="zh-CN" sz="1400" dirty="0">
                <a:latin typeface="Consolas" panose="020B0609020204030204" pitchFamily="49" charset="0"/>
                <a:cs typeface="Times New Roman" panose="02020503050405090304" pitchFamily="18" charset="0"/>
              </a:rPr>
              <a:t>&gt;; &lt;</a:t>
            </a:r>
            <a:r>
              <a:rPr lang="en-US" altLang="zh-CN" sz="1400" i="1" dirty="0">
                <a:latin typeface="Times New Roman" panose="02020503050405090304" pitchFamily="18" charset="0"/>
                <a:cs typeface="Times New Roman" panose="02020503050405090304" pitchFamily="18" charset="0"/>
              </a:rPr>
              <a:t>Vehicles</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err="1">
                <a:latin typeface="Times New Roman" panose="02020503050405090304" pitchFamily="18" charset="0"/>
                <a:cs typeface="Times New Roman" panose="02020503050405090304" pitchFamily="18" charset="0"/>
              </a:rPr>
              <a:t>ImpactSide</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MovingOnWhichWay</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LocationAfterCrash</a:t>
            </a:r>
            <a:r>
              <a:rPr lang="en-US" altLang="zh-CN" sz="1400" dirty="0">
                <a:latin typeface="Consolas" panose="020B0609020204030204" pitchFamily="49" charset="0"/>
                <a:cs typeface="Times New Roman" panose="02020503050405090304" pitchFamily="18" charset="0"/>
              </a:rPr>
              <a:t>&gt;; &lt;</a:t>
            </a:r>
            <a:r>
              <a:rPr lang="en-US" altLang="zh-CN" sz="1400" i="1" dirty="0">
                <a:latin typeface="Times New Roman" panose="02020503050405090304" pitchFamily="18" charset="0"/>
                <a:cs typeface="Times New Roman" panose="02020503050405090304" pitchFamily="18" charset="0"/>
              </a:rPr>
              <a:t>Behavior</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a:latin typeface="Times New Roman" panose="02020503050405090304" pitchFamily="18" charset="0"/>
                <a:cs typeface="Times New Roman" panose="02020503050405090304" pitchFamily="18" charset="0"/>
              </a:rPr>
              <a:t>Direction</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VehicleAction</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TravelSpeed</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WhetherToBrake</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AttemptedLaneCrossing</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IsAgainstRules</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err="1">
                <a:latin typeface="Times New Roman" panose="02020503050405090304" pitchFamily="18" charset="0"/>
                <a:cs typeface="Times New Roman" panose="02020503050405090304" pitchFamily="18" charset="0"/>
              </a:rPr>
              <a:t>ResponsibleParty</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ReasonForLiability</a:t>
            </a:r>
            <a:r>
              <a:rPr lang="en-US" altLang="zh-CN" sz="1400" dirty="0">
                <a:latin typeface="Consolas" panose="020B0609020204030204" pitchFamily="49" charset="0"/>
                <a:cs typeface="Times New Roman" panose="02020503050405090304" pitchFamily="18" charset="0"/>
              </a:rPr>
              <a:t>&gt;; </a:t>
            </a:r>
            <a:endParaRPr lang="en-US" altLang="zh-CN" sz="1400" dirty="0">
              <a:latin typeface="Consolas" panose="020B0609020204030204" pitchFamily="49" charset="0"/>
              <a:cs typeface="Times New Roman" panose="02020503050405090304" pitchFamily="18" charset="0"/>
            </a:endParaRPr>
          </a:p>
          <a:p>
            <a:pPr>
              <a:tabLst>
                <a:tab pos="1347470" algn="l"/>
              </a:tabLst>
            </a:pPr>
            <a:r>
              <a:rPr lang="en-US" altLang="zh-CN" sz="1400" dirty="0">
                <a:latin typeface="Consolas" panose="020B0609020204030204" pitchFamily="49" charset="0"/>
                <a:cs typeface="Times New Roman" panose="02020503050405090304" pitchFamily="18" charset="0"/>
              </a:rPr>
              <a:t>&lt;</a:t>
            </a:r>
            <a:r>
              <a:rPr lang="en-US" altLang="zh-CN" sz="1400" i="1" dirty="0" err="1">
                <a:latin typeface="Times New Roman" panose="02020503050405090304" pitchFamily="18" charset="0"/>
                <a:cs typeface="Times New Roman" panose="02020503050405090304" pitchFamily="18" charset="0"/>
              </a:rPr>
              <a:t>CrashCategory</a:t>
            </a:r>
            <a:r>
              <a:rPr lang="en-US" altLang="zh-CN" sz="1400" dirty="0">
                <a:latin typeface="Consolas" panose="020B0609020204030204" pitchFamily="49" charset="0"/>
                <a:cs typeface="Times New Roman" panose="02020503050405090304" pitchFamily="18" charset="0"/>
              </a:rPr>
              <a:t>&gt;; &lt;</a:t>
            </a:r>
            <a:r>
              <a:rPr lang="en-US" altLang="zh-CN" sz="1400" i="1" dirty="0" err="1">
                <a:latin typeface="Times New Roman" panose="02020503050405090304" pitchFamily="18" charset="0"/>
                <a:cs typeface="Times New Roman" panose="02020503050405090304" pitchFamily="18" charset="0"/>
              </a:rPr>
              <a:t>ReasonForCategory</a:t>
            </a:r>
            <a:r>
              <a:rPr lang="en-US" altLang="zh-CN" sz="1400" dirty="0">
                <a:latin typeface="Consolas" panose="020B0609020204030204" pitchFamily="49" charset="0"/>
                <a:cs typeface="Times New Roman" panose="02020503050405090304" pitchFamily="18" charset="0"/>
              </a:rPr>
              <a:t>&gt;;</a:t>
            </a:r>
            <a:endParaRPr lang="en-US" altLang="zh-CN" sz="1400" dirty="0">
              <a:latin typeface="Consolas" panose="020B0609020204030204" pitchFamily="49" charset="0"/>
              <a:cs typeface="Times New Roman" panose="02020503050405090304" pitchFamily="18" charset="0"/>
            </a:endParaRPr>
          </a:p>
          <a:p>
            <a:pPr>
              <a:tabLst>
                <a:tab pos="1347470" algn="l"/>
              </a:tabLst>
            </a:pPr>
            <a:endParaRPr lang="en-US" altLang="zh-CN" sz="1400" dirty="0">
              <a:latin typeface="Cambria" panose="02040503050406030204" charset="0"/>
              <a:cs typeface="Cambria" panose="02040503050406030204" charset="0"/>
            </a:endParaRPr>
          </a:p>
        </p:txBody>
      </p:sp>
      <p:sp>
        <p:nvSpPr>
          <p:cNvPr id="11" name="文本框 10"/>
          <p:cNvSpPr txBox="1"/>
          <p:nvPr/>
        </p:nvSpPr>
        <p:spPr>
          <a:xfrm>
            <a:off x="1572661" y="6096998"/>
            <a:ext cx="3264758" cy="338554"/>
          </a:xfrm>
          <a:prstGeom prst="rect">
            <a:avLst/>
          </a:prstGeom>
          <a:noFill/>
        </p:spPr>
        <p:txBody>
          <a:bodyPr wrap="square" rtlCol="0">
            <a:spAutoFit/>
          </a:bodyPr>
          <a:lstStyle/>
          <a:p>
            <a:r>
              <a:rPr lang="en-US" altLang="zh-CN" sz="1600" b="1" dirty="0">
                <a:solidFill>
                  <a:schemeClr val="bg2">
                    <a:lumMod val="50000"/>
                  </a:schemeClr>
                </a:solidFill>
                <a:latin typeface="Times New Roman Regular" panose="02020503050405090304" charset="0"/>
                <a:cs typeface="Times New Roman Regular" panose="02020503050405090304" charset="0"/>
              </a:rPr>
              <a:t>Part of the Syntax of Crash DSL</a:t>
            </a:r>
            <a:endParaRPr lang="en-US" altLang="zh-CN" sz="1600" b="1" dirty="0">
              <a:solidFill>
                <a:schemeClr val="bg2">
                  <a:lumMod val="50000"/>
                </a:schemeClr>
              </a:solidFill>
              <a:latin typeface="Times New Roman Regular" panose="02020503050405090304" charset="0"/>
              <a:cs typeface="Times New Roman Regular" panose="02020503050405090304" charset="0"/>
            </a:endParaRPr>
          </a:p>
        </p:txBody>
      </p:sp>
      <p:grpSp>
        <p:nvGrpSpPr>
          <p:cNvPr id="41" name="组合 40"/>
          <p:cNvGrpSpPr/>
          <p:nvPr/>
        </p:nvGrpSpPr>
        <p:grpSpPr>
          <a:xfrm>
            <a:off x="6595745" y="2883285"/>
            <a:ext cx="4800600" cy="645160"/>
            <a:chOff x="10198" y="5080"/>
            <a:chExt cx="7840" cy="1352"/>
          </a:xfrm>
        </p:grpSpPr>
        <p:sp>
          <p:nvSpPr>
            <p:cNvPr id="36" name="圆角矩形 35"/>
            <p:cNvSpPr/>
            <p:nvPr/>
          </p:nvSpPr>
          <p:spPr>
            <a:xfrm>
              <a:off x="10198" y="5080"/>
              <a:ext cx="7840" cy="1352"/>
            </a:xfrm>
            <a:prstGeom prst="round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2158829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388" y="5254"/>
              <a:ext cx="1056" cy="1056"/>
            </a:xfrm>
            <a:prstGeom prst="rect">
              <a:avLst/>
            </a:prstGeom>
          </p:spPr>
        </p:pic>
        <p:pic>
          <p:nvPicPr>
            <p:cNvPr id="19" name="图片 18" descr="2154775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58" y="5254"/>
              <a:ext cx="1056" cy="1056"/>
            </a:xfrm>
            <a:prstGeom prst="rect">
              <a:avLst/>
            </a:prstGeom>
          </p:spPr>
        </p:pic>
        <p:pic>
          <p:nvPicPr>
            <p:cNvPr id="20" name="图片 19" descr="2157422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28" y="5254"/>
              <a:ext cx="1056" cy="1056"/>
            </a:xfrm>
            <a:prstGeom prst="rect">
              <a:avLst/>
            </a:prstGeom>
          </p:spPr>
        </p:pic>
      </p:grpSp>
      <p:grpSp>
        <p:nvGrpSpPr>
          <p:cNvPr id="42" name="组合 41"/>
          <p:cNvGrpSpPr/>
          <p:nvPr/>
        </p:nvGrpSpPr>
        <p:grpSpPr>
          <a:xfrm>
            <a:off x="6595745" y="1959995"/>
            <a:ext cx="4800600" cy="645160"/>
            <a:chOff x="10198" y="3599"/>
            <a:chExt cx="7840" cy="1352"/>
          </a:xfrm>
        </p:grpSpPr>
        <p:sp>
          <p:nvSpPr>
            <p:cNvPr id="35" name="圆角矩形 34"/>
            <p:cNvSpPr/>
            <p:nvPr/>
          </p:nvSpPr>
          <p:spPr>
            <a:xfrm>
              <a:off x="10198" y="3599"/>
              <a:ext cx="7840" cy="1352"/>
            </a:xfrm>
            <a:prstGeom prst="round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1" name="图片 20" descr="2153751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88" y="3766"/>
              <a:ext cx="1057" cy="1057"/>
            </a:xfrm>
            <a:prstGeom prst="rect">
              <a:avLst/>
            </a:prstGeom>
          </p:spPr>
        </p:pic>
        <p:pic>
          <p:nvPicPr>
            <p:cNvPr id="22" name="图片 21" descr="452089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558" y="3766"/>
              <a:ext cx="1057" cy="1057"/>
            </a:xfrm>
            <a:prstGeom prst="rect">
              <a:avLst/>
            </a:prstGeom>
          </p:spPr>
        </p:pic>
        <p:pic>
          <p:nvPicPr>
            <p:cNvPr id="23" name="图片 22" descr="4523435"/>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28" y="3766"/>
              <a:ext cx="1120" cy="1120"/>
            </a:xfrm>
            <a:prstGeom prst="rect">
              <a:avLst/>
            </a:prstGeom>
          </p:spPr>
        </p:pic>
      </p:grpSp>
      <p:grpSp>
        <p:nvGrpSpPr>
          <p:cNvPr id="39" name="组合 38"/>
          <p:cNvGrpSpPr/>
          <p:nvPr/>
        </p:nvGrpSpPr>
        <p:grpSpPr>
          <a:xfrm>
            <a:off x="6595110" y="4729865"/>
            <a:ext cx="4800600" cy="644525"/>
            <a:chOff x="10198" y="7949"/>
            <a:chExt cx="7840" cy="1350"/>
          </a:xfrm>
        </p:grpSpPr>
        <p:sp>
          <p:nvSpPr>
            <p:cNvPr id="38" name="圆角矩形 37"/>
            <p:cNvSpPr/>
            <p:nvPr/>
          </p:nvSpPr>
          <p:spPr>
            <a:xfrm>
              <a:off x="10198" y="7949"/>
              <a:ext cx="7840" cy="1351"/>
            </a:xfrm>
            <a:prstGeom prst="round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4" name="图片 23" descr="21562562"/>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89" y="8141"/>
              <a:ext cx="1120" cy="1120"/>
            </a:xfrm>
            <a:prstGeom prst="rect">
              <a:avLst/>
            </a:prstGeom>
          </p:spPr>
        </p:pic>
        <p:pic>
          <p:nvPicPr>
            <p:cNvPr id="25" name="图片 24" descr="3656413"/>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558" y="8141"/>
              <a:ext cx="1120" cy="1120"/>
            </a:xfrm>
            <a:prstGeom prst="rect">
              <a:avLst/>
            </a:prstGeom>
          </p:spPr>
        </p:pic>
        <p:pic>
          <p:nvPicPr>
            <p:cNvPr id="26" name="图片 25" descr="363500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06" y="8141"/>
              <a:ext cx="1120" cy="1120"/>
            </a:xfrm>
            <a:prstGeom prst="rect">
              <a:avLst/>
            </a:prstGeom>
          </p:spPr>
        </p:pic>
      </p:grpSp>
      <p:grpSp>
        <p:nvGrpSpPr>
          <p:cNvPr id="40" name="组合 39"/>
          <p:cNvGrpSpPr/>
          <p:nvPr/>
        </p:nvGrpSpPr>
        <p:grpSpPr>
          <a:xfrm>
            <a:off x="6592570" y="3806575"/>
            <a:ext cx="4800600" cy="645160"/>
            <a:chOff x="10193" y="6443"/>
            <a:chExt cx="7840" cy="1352"/>
          </a:xfrm>
        </p:grpSpPr>
        <p:sp>
          <p:nvSpPr>
            <p:cNvPr id="37" name="圆角矩形 36"/>
            <p:cNvSpPr/>
            <p:nvPr/>
          </p:nvSpPr>
          <p:spPr>
            <a:xfrm>
              <a:off x="10193" y="6443"/>
              <a:ext cx="7840" cy="1352"/>
            </a:xfrm>
            <a:prstGeom prst="round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7" name="图片 26" descr="21540133"/>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88" y="6601"/>
              <a:ext cx="1056" cy="1056"/>
            </a:xfrm>
            <a:prstGeom prst="rect">
              <a:avLst/>
            </a:prstGeom>
          </p:spPr>
        </p:pic>
        <p:pic>
          <p:nvPicPr>
            <p:cNvPr id="28" name="图片 27" descr="21548804"/>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558" y="6582"/>
              <a:ext cx="1120" cy="1120"/>
            </a:xfrm>
            <a:prstGeom prst="rect">
              <a:avLst/>
            </a:prstGeom>
          </p:spPr>
        </p:pic>
        <p:pic>
          <p:nvPicPr>
            <p:cNvPr id="32" name="图片 31" descr="21596879"/>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5717" y="6561"/>
              <a:ext cx="1056" cy="1056"/>
            </a:xfrm>
            <a:prstGeom prst="rect">
              <a:avLst/>
            </a:prstGeom>
          </p:spPr>
        </p:pic>
      </p:grpSp>
      <p:sp>
        <p:nvSpPr>
          <p:cNvPr id="43" name="圆角矩形 42"/>
          <p:cNvSpPr/>
          <p:nvPr/>
        </p:nvSpPr>
        <p:spPr>
          <a:xfrm>
            <a:off x="6586855" y="5643630"/>
            <a:ext cx="4800600" cy="645160"/>
          </a:xfrm>
          <a:prstGeom prst="round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solidFill>
                  <a:schemeClr val="bg1">
                    <a:lumMod val="65000"/>
                  </a:schemeClr>
                </a:solidFill>
                <a:latin typeface="Times New Roman" panose="02020503050405090304" pitchFamily="18" charset="0"/>
                <a:cs typeface="Times New Roman" panose="02020503050405090304" pitchFamily="18" charset="0"/>
              </a:rPr>
              <a:t>Responsible Party</a:t>
            </a:r>
            <a:endParaRPr lang="en-US" altLang="zh-CN" sz="1600" dirty="0">
              <a:solidFill>
                <a:schemeClr val="bg1">
                  <a:lumMod val="65000"/>
                </a:schemeClr>
              </a:solidFill>
              <a:latin typeface="Times New Roman" panose="02020503050405090304" pitchFamily="18" charset="0"/>
              <a:cs typeface="Times New Roman" panose="02020503050405090304" pitchFamily="18" charset="0"/>
            </a:endParaRPr>
          </a:p>
          <a:p>
            <a:pPr algn="ctr"/>
            <a:r>
              <a:rPr lang="en-US" altLang="zh-CN" sz="1600" dirty="0">
                <a:solidFill>
                  <a:schemeClr val="bg1">
                    <a:lumMod val="65000"/>
                  </a:schemeClr>
                </a:solidFill>
                <a:latin typeface="Times New Roman" panose="02020503050405090304" pitchFamily="18" charset="0"/>
                <a:cs typeface="Times New Roman" panose="02020503050405090304" pitchFamily="18" charset="0"/>
              </a:rPr>
              <a:t>Crash Category</a:t>
            </a:r>
            <a:endParaRPr lang="en-US" altLang="zh-CN" sz="1600" dirty="0">
              <a:solidFill>
                <a:schemeClr val="bg1">
                  <a:lumMod val="65000"/>
                </a:schemeClr>
              </a:solidFill>
              <a:latin typeface="Times New Roman" panose="02020503050405090304" pitchFamily="18" charset="0"/>
              <a:cs typeface="Times New Roman" panose="02020503050405090304" pitchFamily="18" charset="0"/>
            </a:endParaRPr>
          </a:p>
        </p:txBody>
      </p:sp>
      <p:pic>
        <p:nvPicPr>
          <p:cNvPr id="31" name="图片 2"/>
          <p:cNvPicPr>
            <a:picLocks noChangeAspect="1"/>
          </p:cNvPicPr>
          <p:nvPr/>
        </p:nvPicPr>
        <p:blipFill>
          <a:blip r:embed="rId25"/>
          <a:stretch>
            <a:fillRect/>
          </a:stretch>
        </p:blipFill>
        <p:spPr>
          <a:xfrm>
            <a:off x="11257280" y="505460"/>
            <a:ext cx="563245" cy="563245"/>
          </a:xfrm>
          <a:prstGeom prst="rect">
            <a:avLst/>
          </a:prstGeom>
          <a:ln>
            <a:no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98" name="圆角矩形 97"/>
          <p:cNvSpPr/>
          <p:nvPr/>
        </p:nvSpPr>
        <p:spPr>
          <a:xfrm>
            <a:off x="707390" y="1452245"/>
            <a:ext cx="1679575" cy="4663440"/>
          </a:xfrm>
          <a:prstGeom prst="roundRect">
            <a:avLst/>
          </a:prstGeom>
          <a:solidFill>
            <a:schemeClr val="accent1">
              <a:lumMod val="40000"/>
              <a:lumOff val="60000"/>
              <a:alpha val="53000"/>
            </a:schemeClr>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6" name="文本框 95"/>
          <p:cNvSpPr txBox="1"/>
          <p:nvPr/>
        </p:nvSpPr>
        <p:spPr>
          <a:xfrm>
            <a:off x="539115" y="542290"/>
            <a:ext cx="4650402"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Approach Overview of </a:t>
            </a:r>
            <a:r>
              <a:rPr lang="en-US" altLang="zh-CN" sz="2800" u="sng" dirty="0" err="1">
                <a:latin typeface="Times New Roman Regular" panose="02020503050405090304" charset="0"/>
                <a:cs typeface="Times New Roman Regular" panose="02020503050405090304" charset="0"/>
                <a:sym typeface="+mn-ea"/>
              </a:rPr>
              <a:t>DiaVio</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97" name="圆角矩形 96"/>
          <p:cNvSpPr/>
          <p:nvPr/>
        </p:nvSpPr>
        <p:spPr>
          <a:xfrm>
            <a:off x="408305" y="505460"/>
            <a:ext cx="4781212"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grpSp>
        <p:nvGrpSpPr>
          <p:cNvPr id="94" name="Group 93"/>
          <p:cNvGrpSpPr/>
          <p:nvPr/>
        </p:nvGrpSpPr>
        <p:grpSpPr>
          <a:xfrm>
            <a:off x="707390" y="3245485"/>
            <a:ext cx="1679575" cy="1068705"/>
            <a:chOff x="376910" y="3031217"/>
            <a:chExt cx="1679363" cy="1068822"/>
          </a:xfrm>
        </p:grpSpPr>
        <p:sp>
          <p:nvSpPr>
            <p:cNvPr id="22" name="文本框 21"/>
            <p:cNvSpPr txBox="1"/>
            <p:nvPr>
              <p:custDataLst>
                <p:tags r:id="rId1"/>
              </p:custDataLst>
            </p:nvPr>
          </p:nvSpPr>
          <p:spPr>
            <a:xfrm>
              <a:off x="376910" y="3742495"/>
              <a:ext cx="1679363" cy="357544"/>
            </a:xfrm>
            <a:prstGeom prst="rect">
              <a:avLst/>
            </a:prstGeom>
            <a:noFill/>
          </p:spPr>
          <p:txBody>
            <a:bodyPr wrap="square" rtlCol="0">
              <a:noAutofit/>
            </a:bodyPr>
            <a:lstStyle>
              <a:defPPr>
                <a:defRPr lang="zh-CN"/>
              </a:defPPr>
              <a:lvl1pPr>
                <a:defRPr sz="2000" b="1">
                  <a:latin typeface="Times New Roman Bold" panose="02020503050405090304" charset="0"/>
                  <a:cs typeface="Times New Roman Bold" panose="02020503050405090304" charset="0"/>
                </a:defRPr>
              </a:lvl1pPr>
            </a:lstStyle>
            <a:p>
              <a:pPr algn="ctr"/>
              <a:r>
                <a:rPr lang="en-US" altLang="zh-CN" sz="1800" dirty="0"/>
                <a:t>DSL for Crash</a:t>
              </a:r>
              <a:endParaRPr lang="en-US" altLang="zh-CN" sz="1800" dirty="0"/>
            </a:p>
          </p:txBody>
        </p:sp>
        <p:grpSp>
          <p:nvGrpSpPr>
            <p:cNvPr id="25" name="Group 18"/>
            <p:cNvGrpSpPr/>
            <p:nvPr/>
          </p:nvGrpSpPr>
          <p:grpSpPr>
            <a:xfrm>
              <a:off x="928477" y="3031217"/>
              <a:ext cx="585363" cy="726078"/>
              <a:chOff x="2131486" y="5683550"/>
              <a:chExt cx="585363" cy="726078"/>
            </a:xfrm>
          </p:grpSpPr>
          <p:sp>
            <p:nvSpPr>
              <p:cNvPr id="26" name="Freeform 2"/>
              <p:cNvSpPr/>
              <p:nvPr/>
            </p:nvSpPr>
            <p:spPr>
              <a:xfrm>
                <a:off x="2261993" y="6033337"/>
                <a:ext cx="324350" cy="45431"/>
              </a:xfrm>
              <a:custGeom>
                <a:avLst/>
                <a:gdLst>
                  <a:gd name="connsiteX0" fmla="*/ 299729 w 324350"/>
                  <a:gd name="connsiteY0" fmla="*/ 45016 h 45431"/>
                  <a:gd name="connsiteX1" fmla="*/ 23959 w 324350"/>
                  <a:gd name="connsiteY1" fmla="*/ 45016 h 45431"/>
                  <a:gd name="connsiteX2" fmla="*/ 23959 w 324350"/>
                  <a:gd name="connsiteY2" fmla="*/ -415 h 45431"/>
                  <a:gd name="connsiteX3" fmla="*/ 299729 w 324350"/>
                  <a:gd name="connsiteY3" fmla="*/ -415 h 45431"/>
                  <a:gd name="connsiteX4" fmla="*/ 299729 w 324350"/>
                  <a:gd name="connsiteY4" fmla="*/ 45016 h 4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50" h="45431">
                    <a:moveTo>
                      <a:pt x="299729" y="45016"/>
                    </a:moveTo>
                    <a:lnTo>
                      <a:pt x="23959" y="45016"/>
                    </a:lnTo>
                    <a:cubicBezTo>
                      <a:pt x="-8451" y="43824"/>
                      <a:pt x="-8421" y="777"/>
                      <a:pt x="23959" y="-415"/>
                    </a:cubicBezTo>
                    <a:lnTo>
                      <a:pt x="299729" y="-415"/>
                    </a:lnTo>
                    <a:cubicBezTo>
                      <a:pt x="332139" y="787"/>
                      <a:pt x="332078" y="43833"/>
                      <a:pt x="299729" y="45016"/>
                    </a:cubicBezTo>
                    <a:close/>
                  </a:path>
                </a:pathLst>
              </a:custGeom>
              <a:solidFill>
                <a:srgbClr val="4F8ADF"/>
              </a:solidFill>
              <a:ln w="1013" cap="flat">
                <a:noFill/>
                <a:prstDash val="solid"/>
                <a:miter/>
              </a:ln>
            </p:spPr>
            <p:txBody>
              <a:bodyPr rtlCol="0" anchor="ctr"/>
              <a:lstStyle/>
              <a:p>
                <a:endParaRPr lang="en-US"/>
              </a:p>
            </p:txBody>
          </p:sp>
          <p:sp>
            <p:nvSpPr>
              <p:cNvPr id="27" name="Freeform 3"/>
              <p:cNvSpPr/>
              <p:nvPr/>
            </p:nvSpPr>
            <p:spPr>
              <a:xfrm>
                <a:off x="2261993" y="5900923"/>
                <a:ext cx="324350" cy="45431"/>
              </a:xfrm>
              <a:custGeom>
                <a:avLst/>
                <a:gdLst>
                  <a:gd name="connsiteX0" fmla="*/ 299729 w 324350"/>
                  <a:gd name="connsiteY0" fmla="*/ 45116 h 45431"/>
                  <a:gd name="connsiteX1" fmla="*/ 23959 w 324350"/>
                  <a:gd name="connsiteY1" fmla="*/ 45116 h 45431"/>
                  <a:gd name="connsiteX2" fmla="*/ 23959 w 324350"/>
                  <a:gd name="connsiteY2" fmla="*/ -315 h 45431"/>
                  <a:gd name="connsiteX3" fmla="*/ 299729 w 324350"/>
                  <a:gd name="connsiteY3" fmla="*/ -315 h 45431"/>
                  <a:gd name="connsiteX4" fmla="*/ 299729 w 324350"/>
                  <a:gd name="connsiteY4" fmla="*/ 45116 h 4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50" h="45431">
                    <a:moveTo>
                      <a:pt x="299729" y="45116"/>
                    </a:moveTo>
                    <a:lnTo>
                      <a:pt x="23959" y="45116"/>
                    </a:lnTo>
                    <a:cubicBezTo>
                      <a:pt x="-8451" y="43914"/>
                      <a:pt x="-8421" y="877"/>
                      <a:pt x="23959" y="-315"/>
                    </a:cubicBezTo>
                    <a:lnTo>
                      <a:pt x="299729" y="-315"/>
                    </a:lnTo>
                    <a:cubicBezTo>
                      <a:pt x="332139" y="887"/>
                      <a:pt x="332078" y="43923"/>
                      <a:pt x="299729" y="45116"/>
                    </a:cubicBezTo>
                    <a:close/>
                  </a:path>
                </a:pathLst>
              </a:custGeom>
              <a:solidFill>
                <a:srgbClr val="4F8ADF"/>
              </a:solidFill>
              <a:ln w="1013" cap="flat">
                <a:noFill/>
                <a:prstDash val="solid"/>
                <a:miter/>
              </a:ln>
            </p:spPr>
            <p:txBody>
              <a:bodyPr rtlCol="0" anchor="ctr"/>
              <a:lstStyle/>
              <a:p>
                <a:endParaRPr lang="en-US"/>
              </a:p>
            </p:txBody>
          </p:sp>
          <p:sp>
            <p:nvSpPr>
              <p:cNvPr id="28" name="Freeform 11"/>
              <p:cNvSpPr/>
              <p:nvPr/>
            </p:nvSpPr>
            <p:spPr>
              <a:xfrm>
                <a:off x="2667910" y="6326029"/>
                <a:ext cx="3549" cy="12342"/>
              </a:xfrm>
              <a:custGeom>
                <a:avLst/>
                <a:gdLst>
                  <a:gd name="connsiteX0" fmla="*/ -508 w 3549"/>
                  <a:gd name="connsiteY0" fmla="*/ 11719 h 12342"/>
                  <a:gd name="connsiteX1" fmla="*/ -508 w 3549"/>
                  <a:gd name="connsiteY1" fmla="*/ 11132 h 12342"/>
                  <a:gd name="connsiteX2" fmla="*/ -508 w 3549"/>
                  <a:gd name="connsiteY2" fmla="*/ -623 h 12342"/>
                </a:gdLst>
                <a:ahLst/>
                <a:cxnLst>
                  <a:cxn ang="0">
                    <a:pos x="connsiteX0" y="connsiteY0"/>
                  </a:cxn>
                  <a:cxn ang="0">
                    <a:pos x="connsiteX1" y="connsiteY1"/>
                  </a:cxn>
                  <a:cxn ang="0">
                    <a:pos x="connsiteX2" y="connsiteY2"/>
                  </a:cxn>
                </a:cxnLst>
                <a:rect l="l" t="t" r="r" b="b"/>
                <a:pathLst>
                  <a:path w="3549" h="12342">
                    <a:moveTo>
                      <a:pt x="-508" y="11719"/>
                    </a:moveTo>
                    <a:cubicBezTo>
                      <a:pt x="-508" y="11529"/>
                      <a:pt x="-508" y="11331"/>
                      <a:pt x="-508" y="11132"/>
                    </a:cubicBezTo>
                    <a:lnTo>
                      <a:pt x="-508" y="-623"/>
                    </a:lnTo>
                    <a:close/>
                  </a:path>
                </a:pathLst>
              </a:custGeom>
              <a:solidFill>
                <a:srgbClr val="383838"/>
              </a:solidFill>
              <a:ln w="1013" cap="flat">
                <a:noFill/>
                <a:prstDash val="solid"/>
                <a:miter/>
              </a:ln>
            </p:spPr>
            <p:txBody>
              <a:bodyPr rtlCol="0" anchor="ctr"/>
              <a:lstStyle/>
              <a:p>
                <a:endParaRPr lang="en-US"/>
              </a:p>
            </p:txBody>
          </p:sp>
          <p:sp>
            <p:nvSpPr>
              <p:cNvPr id="29" name="Freeform 13"/>
              <p:cNvSpPr/>
              <p:nvPr/>
            </p:nvSpPr>
            <p:spPr>
              <a:xfrm>
                <a:off x="2131486" y="5683550"/>
                <a:ext cx="585363" cy="726078"/>
              </a:xfrm>
              <a:custGeom>
                <a:avLst/>
                <a:gdLst>
                  <a:gd name="connsiteX0" fmla="*/ 584915 w 585363"/>
                  <a:gd name="connsiteY0" fmla="*/ 606545 h 726078"/>
                  <a:gd name="connsiteX1" fmla="*/ 584915 w 585363"/>
                  <a:gd name="connsiteY1" fmla="*/ 561113 h 726078"/>
                  <a:gd name="connsiteX2" fmla="*/ 585016 w 585363"/>
                  <a:gd name="connsiteY2" fmla="*/ 45012 h 726078"/>
                  <a:gd name="connsiteX3" fmla="*/ 536172 w 585363"/>
                  <a:gd name="connsiteY3" fmla="*/ -420 h 726078"/>
                  <a:gd name="connsiteX4" fmla="*/ 48507 w 585363"/>
                  <a:gd name="connsiteY4" fmla="*/ -420 h 726078"/>
                  <a:gd name="connsiteX5" fmla="*/ -337 w 585363"/>
                  <a:gd name="connsiteY5" fmla="*/ 45012 h 726078"/>
                  <a:gd name="connsiteX6" fmla="*/ -337 w 585363"/>
                  <a:gd name="connsiteY6" fmla="*/ 680210 h 726078"/>
                  <a:gd name="connsiteX7" fmla="*/ 48507 w 585363"/>
                  <a:gd name="connsiteY7" fmla="*/ 725641 h 726078"/>
                  <a:gd name="connsiteX8" fmla="*/ 536151 w 585363"/>
                  <a:gd name="connsiteY8" fmla="*/ 725641 h 726078"/>
                  <a:gd name="connsiteX9" fmla="*/ 584996 w 585363"/>
                  <a:gd name="connsiteY9" fmla="*/ 680153 h 726078"/>
                  <a:gd name="connsiteX10" fmla="*/ 584915 w 585363"/>
                  <a:gd name="connsiteY10" fmla="*/ 614656 h 726078"/>
                  <a:gd name="connsiteX11" fmla="*/ 536070 w 585363"/>
                  <a:gd name="connsiteY11" fmla="*/ 627027 h 726078"/>
                  <a:gd name="connsiteX12" fmla="*/ 536131 w 585363"/>
                  <a:gd name="connsiteY12" fmla="*/ 680210 h 726078"/>
                  <a:gd name="connsiteX13" fmla="*/ 48507 w 585363"/>
                  <a:gd name="connsiteY13" fmla="*/ 680210 h 726078"/>
                  <a:gd name="connsiteX14" fmla="*/ 48507 w 585363"/>
                  <a:gd name="connsiteY14" fmla="*/ 45002 h 726078"/>
                  <a:gd name="connsiteX15" fmla="*/ 536182 w 585363"/>
                  <a:gd name="connsiteY15" fmla="*/ 45002 h 726078"/>
                  <a:gd name="connsiteX16" fmla="*/ 536080 w 585363"/>
                  <a:gd name="connsiteY16" fmla="*/ 583819 h 726078"/>
                  <a:gd name="connsiteX17" fmla="*/ 536080 w 585363"/>
                  <a:gd name="connsiteY17" fmla="*/ 583819 h 726078"/>
                  <a:gd name="connsiteX18" fmla="*/ 536080 w 585363"/>
                  <a:gd name="connsiteY18" fmla="*/ 614675 h 7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5363" h="726078">
                    <a:moveTo>
                      <a:pt x="584915" y="606545"/>
                    </a:moveTo>
                    <a:lnTo>
                      <a:pt x="584915" y="561113"/>
                    </a:lnTo>
                    <a:lnTo>
                      <a:pt x="585016" y="45012"/>
                    </a:lnTo>
                    <a:cubicBezTo>
                      <a:pt x="585566" y="20593"/>
                      <a:pt x="562426" y="-940"/>
                      <a:pt x="536172" y="-420"/>
                    </a:cubicBezTo>
                    <a:lnTo>
                      <a:pt x="48507" y="-420"/>
                    </a:lnTo>
                    <a:cubicBezTo>
                      <a:pt x="21543" y="-393"/>
                      <a:pt x="-309" y="19932"/>
                      <a:pt x="-337" y="45012"/>
                    </a:cubicBezTo>
                    <a:lnTo>
                      <a:pt x="-337" y="680210"/>
                    </a:lnTo>
                    <a:cubicBezTo>
                      <a:pt x="-309" y="705290"/>
                      <a:pt x="21543" y="725615"/>
                      <a:pt x="48507" y="725641"/>
                    </a:cubicBezTo>
                    <a:lnTo>
                      <a:pt x="536151" y="725641"/>
                    </a:lnTo>
                    <a:cubicBezTo>
                      <a:pt x="562426" y="726143"/>
                      <a:pt x="585576" y="704591"/>
                      <a:pt x="584996" y="680153"/>
                    </a:cubicBezTo>
                    <a:lnTo>
                      <a:pt x="584915" y="614656"/>
                    </a:lnTo>
                    <a:close/>
                    <a:moveTo>
                      <a:pt x="536070" y="627027"/>
                    </a:moveTo>
                    <a:lnTo>
                      <a:pt x="536131" y="680210"/>
                    </a:lnTo>
                    <a:lnTo>
                      <a:pt x="48507" y="680210"/>
                    </a:lnTo>
                    <a:lnTo>
                      <a:pt x="48507" y="45002"/>
                    </a:lnTo>
                    <a:lnTo>
                      <a:pt x="536182" y="45002"/>
                    </a:lnTo>
                    <a:lnTo>
                      <a:pt x="536080" y="583819"/>
                    </a:lnTo>
                    <a:lnTo>
                      <a:pt x="536080" y="583819"/>
                    </a:lnTo>
                    <a:lnTo>
                      <a:pt x="536080" y="614675"/>
                    </a:lnTo>
                    <a:close/>
                  </a:path>
                </a:pathLst>
              </a:custGeom>
              <a:solidFill>
                <a:srgbClr val="383838"/>
              </a:solidFill>
              <a:ln w="1013" cap="flat">
                <a:noFill/>
                <a:prstDash val="solid"/>
                <a:miter/>
              </a:ln>
            </p:spPr>
            <p:txBody>
              <a:bodyPr rtlCol="0" anchor="ctr"/>
              <a:lstStyle/>
              <a:p>
                <a:endParaRPr lang="en-US"/>
              </a:p>
            </p:txBody>
          </p:sp>
          <p:sp>
            <p:nvSpPr>
              <p:cNvPr id="32" name="Freeform 15"/>
              <p:cNvSpPr/>
              <p:nvPr/>
            </p:nvSpPr>
            <p:spPr>
              <a:xfrm>
                <a:off x="2261993" y="6165751"/>
                <a:ext cx="324350" cy="45431"/>
              </a:xfrm>
              <a:custGeom>
                <a:avLst/>
                <a:gdLst>
                  <a:gd name="connsiteX0" fmla="*/ 299729 w 324350"/>
                  <a:gd name="connsiteY0" fmla="*/ 45016 h 45431"/>
                  <a:gd name="connsiteX1" fmla="*/ 23959 w 324350"/>
                  <a:gd name="connsiteY1" fmla="*/ 45016 h 45431"/>
                  <a:gd name="connsiteX2" fmla="*/ 23959 w 324350"/>
                  <a:gd name="connsiteY2" fmla="*/ -415 h 45431"/>
                  <a:gd name="connsiteX3" fmla="*/ 299729 w 324350"/>
                  <a:gd name="connsiteY3" fmla="*/ -415 h 45431"/>
                  <a:gd name="connsiteX4" fmla="*/ 299729 w 324350"/>
                  <a:gd name="connsiteY4" fmla="*/ 45016 h 4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50" h="45431">
                    <a:moveTo>
                      <a:pt x="299729" y="45016"/>
                    </a:moveTo>
                    <a:lnTo>
                      <a:pt x="23959" y="45016"/>
                    </a:lnTo>
                    <a:cubicBezTo>
                      <a:pt x="-8451" y="43824"/>
                      <a:pt x="-8421" y="777"/>
                      <a:pt x="23959" y="-415"/>
                    </a:cubicBezTo>
                    <a:lnTo>
                      <a:pt x="299729" y="-415"/>
                    </a:lnTo>
                    <a:cubicBezTo>
                      <a:pt x="332139" y="787"/>
                      <a:pt x="332078" y="43833"/>
                      <a:pt x="299729" y="45016"/>
                    </a:cubicBezTo>
                    <a:close/>
                  </a:path>
                </a:pathLst>
              </a:custGeom>
              <a:solidFill>
                <a:srgbClr val="4F8ADF"/>
              </a:solidFill>
              <a:ln w="1013" cap="flat">
                <a:noFill/>
                <a:prstDash val="solid"/>
                <a:miter/>
              </a:ln>
            </p:spPr>
            <p:txBody>
              <a:bodyPr rtlCol="0" anchor="ctr"/>
              <a:lstStyle/>
              <a:p>
                <a:endParaRPr lang="en-US"/>
              </a:p>
            </p:txBody>
          </p:sp>
        </p:grpSp>
      </p:grpSp>
      <p:pic>
        <p:nvPicPr>
          <p:cNvPr id="31" name="图片 2"/>
          <p:cNvPicPr>
            <a:picLocks noChangeAspect="1"/>
          </p:cNvPicPr>
          <p:nvPr/>
        </p:nvPicPr>
        <p:blipFill>
          <a:blip r:embed="rId2"/>
          <a:stretch>
            <a:fillRect/>
          </a:stretch>
        </p:blipFill>
        <p:spPr>
          <a:xfrm>
            <a:off x="11257280" y="505460"/>
            <a:ext cx="563245" cy="563245"/>
          </a:xfrm>
          <a:prstGeom prst="rect">
            <a:avLst/>
          </a:prstGeom>
          <a:ln>
            <a:noFill/>
          </a:ln>
          <a:effectLst/>
        </p:spPr>
      </p:pic>
      <p:grpSp>
        <p:nvGrpSpPr>
          <p:cNvPr id="34" name="组合 33"/>
          <p:cNvGrpSpPr/>
          <p:nvPr/>
        </p:nvGrpSpPr>
        <p:grpSpPr>
          <a:xfrm>
            <a:off x="2197735" y="1083945"/>
            <a:ext cx="9188450" cy="2642870"/>
            <a:chOff x="3461" y="1707"/>
            <a:chExt cx="14470" cy="4162"/>
          </a:xfrm>
        </p:grpSpPr>
        <p:sp>
          <p:nvSpPr>
            <p:cNvPr id="87" name="右箭头 86"/>
            <p:cNvSpPr/>
            <p:nvPr>
              <p:custDataLst>
                <p:tags r:id="rId3"/>
              </p:custDataLst>
            </p:nvPr>
          </p:nvSpPr>
          <p:spPr>
            <a:xfrm rot="19199770">
              <a:off x="3461" y="4211"/>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30" name="组合 29"/>
            <p:cNvGrpSpPr/>
            <p:nvPr/>
          </p:nvGrpSpPr>
          <p:grpSpPr>
            <a:xfrm>
              <a:off x="4061" y="1707"/>
              <a:ext cx="13870" cy="4162"/>
              <a:chOff x="4061" y="1707"/>
              <a:chExt cx="13870" cy="4162"/>
            </a:xfrm>
          </p:grpSpPr>
          <p:grpSp>
            <p:nvGrpSpPr>
              <p:cNvPr id="2" name="组合 1"/>
              <p:cNvGrpSpPr/>
              <p:nvPr/>
            </p:nvGrpSpPr>
            <p:grpSpPr>
              <a:xfrm>
                <a:off x="4061" y="2287"/>
                <a:ext cx="13870" cy="3582"/>
                <a:chOff x="4061" y="2287"/>
                <a:chExt cx="13870" cy="3582"/>
              </a:xfrm>
            </p:grpSpPr>
            <p:sp>
              <p:nvSpPr>
                <p:cNvPr id="100" name="圆角矩形 99"/>
                <p:cNvSpPr/>
                <p:nvPr/>
              </p:nvSpPr>
              <p:spPr>
                <a:xfrm>
                  <a:off x="4061" y="2287"/>
                  <a:ext cx="13871" cy="3582"/>
                </a:xfrm>
                <a:prstGeom prst="roundRect">
                  <a:avLst>
                    <a:gd name="adj" fmla="val 8961"/>
                  </a:avLst>
                </a:prstGeom>
                <a:solidFill>
                  <a:schemeClr val="accent6">
                    <a:lumMod val="40000"/>
                    <a:lumOff val="60000"/>
                    <a:alpha val="53000"/>
                  </a:schemeClr>
                </a:solidFill>
                <a:ln>
                  <a:solidFill>
                    <a:schemeClr val="accent6">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圆角矩形 4"/>
                <p:cNvSpPr/>
                <p:nvPr>
                  <p:custDataLst>
                    <p:tags r:id="rId4"/>
                  </p:custDataLst>
                </p:nvPr>
              </p:nvSpPr>
              <p:spPr>
                <a:xfrm>
                  <a:off x="4506" y="2853"/>
                  <a:ext cx="5918" cy="2748"/>
                </a:xfrm>
                <a:prstGeom prst="roundRect">
                  <a:avLst>
                    <a:gd name="adj" fmla="val 4661"/>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pic>
              <p:nvPicPr>
                <p:cNvPr id="10" name="图片 9" descr="20265179"/>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2156" y="3160"/>
                  <a:ext cx="1781" cy="1775"/>
                </a:xfrm>
                <a:prstGeom prst="rect">
                  <a:avLst/>
                </a:prstGeom>
              </p:spPr>
            </p:pic>
            <p:pic>
              <p:nvPicPr>
                <p:cNvPr id="13" name="图片 12" descr="20265179"/>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15297" y="3160"/>
                  <a:ext cx="1781" cy="1775"/>
                </a:xfrm>
                <a:prstGeom prst="rect">
                  <a:avLst/>
                </a:prstGeom>
              </p:spPr>
            </p:pic>
            <p:sp>
              <p:nvSpPr>
                <p:cNvPr id="14" name="文本框 13"/>
                <p:cNvSpPr txBox="1"/>
                <p:nvPr>
                  <p:custDataLst>
                    <p:tags r:id="rId11"/>
                  </p:custDataLst>
                </p:nvPr>
              </p:nvSpPr>
              <p:spPr>
                <a:xfrm>
                  <a:off x="11876" y="5062"/>
                  <a:ext cx="2323" cy="385"/>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Base LLM</a:t>
                  </a:r>
                  <a:endParaRPr lang="en-US" altLang="zh-CN" sz="1600" dirty="0">
                    <a:latin typeface="Times New Roman Regular" panose="02020503050405090304" charset="0"/>
                    <a:cs typeface="Times New Roman Regular" panose="02020503050405090304" charset="0"/>
                  </a:endParaRPr>
                </a:p>
              </p:txBody>
            </p:sp>
            <p:sp>
              <p:nvSpPr>
                <p:cNvPr id="18" name="文本框 17"/>
                <p:cNvSpPr txBox="1"/>
                <p:nvPr>
                  <p:custDataLst>
                    <p:tags r:id="rId12"/>
                  </p:custDataLst>
                </p:nvPr>
              </p:nvSpPr>
              <p:spPr>
                <a:xfrm>
                  <a:off x="14913" y="5062"/>
                  <a:ext cx="2548" cy="387"/>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Fine-Tuned LLM</a:t>
                  </a:r>
                  <a:endParaRPr lang="en-US" altLang="zh-CN" sz="1600" dirty="0">
                    <a:latin typeface="Times New Roman Regular" panose="02020503050405090304" charset="0"/>
                    <a:cs typeface="Times New Roman Regular" panose="02020503050405090304" charset="0"/>
                  </a:endParaRPr>
                </a:p>
              </p:txBody>
            </p:sp>
            <p:sp>
              <p:nvSpPr>
                <p:cNvPr id="20" name="文本框 19"/>
                <p:cNvSpPr txBox="1"/>
                <p:nvPr>
                  <p:custDataLst>
                    <p:tags r:id="rId13"/>
                  </p:custDataLst>
                </p:nvPr>
              </p:nvSpPr>
              <p:spPr>
                <a:xfrm>
                  <a:off x="4420" y="4552"/>
                  <a:ext cx="2810" cy="990"/>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Accident Report </a:t>
                  </a:r>
                  <a:endParaRPr lang="en-US" altLang="zh-CN" sz="1600" dirty="0">
                    <a:latin typeface="Times New Roman Regular" panose="02020503050405090304" charset="0"/>
                    <a:cs typeface="Times New Roman Regular" panose="02020503050405090304" charset="0"/>
                  </a:endParaRPr>
                </a:p>
                <a:p>
                  <a:pPr algn="ctr"/>
                  <a:r>
                    <a:rPr lang="en-US" altLang="zh-CN" sz="1600" dirty="0">
                      <a:latin typeface="Times New Roman Regular" panose="02020503050405090304" charset="0"/>
                      <a:cs typeface="Times New Roman Regular" panose="02020503050405090304" charset="0"/>
                    </a:rPr>
                    <a:t>from Real World</a:t>
                  </a:r>
                  <a:endParaRPr lang="en-US" altLang="zh-CN" sz="1600" dirty="0">
                    <a:latin typeface="Times New Roman Regular" panose="02020503050405090304" charset="0"/>
                    <a:cs typeface="Times New Roman Regular" panose="02020503050405090304" charset="0"/>
                  </a:endParaRPr>
                </a:p>
              </p:txBody>
            </p:sp>
            <p:grpSp>
              <p:nvGrpSpPr>
                <p:cNvPr id="24" name="Group 23"/>
                <p:cNvGrpSpPr/>
                <p:nvPr/>
              </p:nvGrpSpPr>
              <p:grpSpPr>
                <a:xfrm>
                  <a:off x="4997" y="3124"/>
                  <a:ext cx="1669" cy="1317"/>
                  <a:chOff x="3074585" y="3969384"/>
                  <a:chExt cx="1059996" cy="836155"/>
                </a:xfrm>
              </p:grpSpPr>
              <p:pic>
                <p:nvPicPr>
                  <p:cNvPr id="81" name="图片 80" descr="21552068"/>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3382782" y="3969384"/>
                    <a:ext cx="751799" cy="748747"/>
                  </a:xfrm>
                  <a:prstGeom prst="rect">
                    <a:avLst/>
                  </a:prstGeom>
                </p:spPr>
              </p:pic>
              <p:pic>
                <p:nvPicPr>
                  <p:cNvPr id="68" name="图片 67" descr="4520871"/>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3074585" y="4448674"/>
                    <a:ext cx="358958" cy="356865"/>
                  </a:xfrm>
                  <a:prstGeom prst="rect">
                    <a:avLst/>
                  </a:prstGeom>
                </p:spPr>
              </p:pic>
            </p:grpSp>
            <p:sp>
              <p:nvSpPr>
                <p:cNvPr id="33" name="右箭头 77"/>
                <p:cNvSpPr/>
                <p:nvPr>
                  <p:custDataLst>
                    <p:tags r:id="rId20"/>
                  </p:custDataLst>
                </p:nvPr>
              </p:nvSpPr>
              <p:spPr>
                <a:xfrm>
                  <a:off x="7135" y="4011"/>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1" name="文本框 69"/>
                <p:cNvSpPr txBox="1"/>
                <p:nvPr>
                  <p:custDataLst>
                    <p:tags r:id="rId21"/>
                  </p:custDataLst>
                </p:nvPr>
              </p:nvSpPr>
              <p:spPr>
                <a:xfrm>
                  <a:off x="7546" y="4552"/>
                  <a:ext cx="2810" cy="990"/>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Crash</a:t>
                  </a:r>
                  <a:r>
                    <a:rPr lang="zh-CN" altLang="en-US" sz="1600" dirty="0">
                      <a:latin typeface="Times New Roman Regular" panose="02020503050405090304" charset="0"/>
                      <a:cs typeface="Times New Roman Regular" panose="02020503050405090304" charset="0"/>
                    </a:rPr>
                    <a:t> </a:t>
                  </a:r>
                  <a:r>
                    <a:rPr lang="en-US" altLang="zh-CN" sz="1600" dirty="0">
                      <a:latin typeface="Times New Roman Regular" panose="02020503050405090304" charset="0"/>
                      <a:cs typeface="Times New Roman Regular" panose="02020503050405090304" charset="0"/>
                    </a:rPr>
                    <a:t>Description</a:t>
                  </a:r>
                  <a:endParaRPr lang="en-US" altLang="zh-CN" sz="1600" dirty="0">
                    <a:latin typeface="Times New Roman Regular" panose="02020503050405090304" charset="0"/>
                    <a:cs typeface="Times New Roman Regular" panose="02020503050405090304" charset="0"/>
                  </a:endParaRPr>
                </a:p>
                <a:p>
                  <a:pPr algn="ctr"/>
                  <a:r>
                    <a:rPr lang="en-US" altLang="zh-CN" sz="1600" dirty="0">
                      <a:latin typeface="Times New Roman Regular" panose="02020503050405090304" charset="0"/>
                      <a:cs typeface="Times New Roman Regular" panose="02020503050405090304" charset="0"/>
                    </a:rPr>
                    <a:t>in</a:t>
                  </a:r>
                  <a:r>
                    <a:rPr lang="zh-CN" altLang="en-US" sz="1600" dirty="0">
                      <a:latin typeface="Times New Roman Regular" panose="02020503050405090304" charset="0"/>
                      <a:cs typeface="Times New Roman Regular" panose="02020503050405090304" charset="0"/>
                    </a:rPr>
                    <a:t> </a:t>
                  </a:r>
                  <a:r>
                    <a:rPr lang="en-US" altLang="zh-CN" sz="1600" dirty="0">
                      <a:latin typeface="Times New Roman Regular" panose="02020503050405090304" charset="0"/>
                      <a:cs typeface="Times New Roman Regular" panose="02020503050405090304" charset="0"/>
                    </a:rPr>
                    <a:t>DSL</a:t>
                  </a:r>
                  <a:endParaRPr lang="en-US" altLang="zh-CN" sz="1600" dirty="0">
                    <a:latin typeface="Times New Roman Regular" panose="02020503050405090304" charset="0"/>
                    <a:cs typeface="Times New Roman Regular" panose="02020503050405090304" charset="0"/>
                  </a:endParaRPr>
                </a:p>
              </p:txBody>
            </p:sp>
            <p:sp>
              <p:nvSpPr>
                <p:cNvPr id="42" name="圆角矩形 16"/>
                <p:cNvSpPr/>
                <p:nvPr>
                  <p:custDataLst>
                    <p:tags r:id="rId22"/>
                  </p:custDataLst>
                </p:nvPr>
              </p:nvSpPr>
              <p:spPr>
                <a:xfrm>
                  <a:off x="11551" y="2844"/>
                  <a:ext cx="5918" cy="2748"/>
                </a:xfrm>
                <a:prstGeom prst="roundRect">
                  <a:avLst>
                    <a:gd name="adj" fmla="val 4661"/>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sp>
              <p:nvSpPr>
                <p:cNvPr id="45" name="右箭头 77"/>
                <p:cNvSpPr/>
                <p:nvPr>
                  <p:custDataLst>
                    <p:tags r:id="rId23"/>
                  </p:custDataLst>
                </p:nvPr>
              </p:nvSpPr>
              <p:spPr>
                <a:xfrm>
                  <a:off x="14288" y="4009"/>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9" name="文本框 38"/>
                <p:cNvSpPr txBox="1"/>
                <p:nvPr>
                  <p:custDataLst>
                    <p:tags r:id="rId24"/>
                  </p:custDataLst>
                </p:nvPr>
              </p:nvSpPr>
              <p:spPr>
                <a:xfrm>
                  <a:off x="4494" y="2287"/>
                  <a:ext cx="5918" cy="706"/>
                </a:xfrm>
                <a:prstGeom prst="rect">
                  <a:avLst/>
                </a:prstGeom>
                <a:noFill/>
              </p:spPr>
              <p:txBody>
                <a:bodyPr wrap="square" rtlCol="0">
                  <a:noAutofit/>
                </a:bodyPr>
                <a:lstStyle/>
                <a:p>
                  <a:pPr algn="ctr"/>
                  <a:r>
                    <a:rPr lang="en-US" altLang="zh-CN" b="1" dirty="0">
                      <a:latin typeface="Times New Roman Bold" panose="02020503050405090304" charset="0"/>
                      <a:cs typeface="Times New Roman Bold" panose="02020503050405090304" charset="0"/>
                    </a:rPr>
                    <a:t>Dataset Preparation</a:t>
                  </a:r>
                  <a:endParaRPr lang="en-US" altLang="zh-CN" b="1" dirty="0">
                    <a:latin typeface="Times New Roman Bold" panose="02020503050405090304" charset="0"/>
                    <a:cs typeface="Times New Roman Bold" panose="02020503050405090304" charset="0"/>
                  </a:endParaRPr>
                </a:p>
              </p:txBody>
            </p:sp>
            <p:sp>
              <p:nvSpPr>
                <p:cNvPr id="85" name="右箭头 77"/>
                <p:cNvSpPr/>
                <p:nvPr>
                  <p:custDataLst>
                    <p:tags r:id="rId25"/>
                  </p:custDataLst>
                </p:nvPr>
              </p:nvSpPr>
              <p:spPr>
                <a:xfrm>
                  <a:off x="10619" y="3998"/>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0" name="文本框 38"/>
                <p:cNvSpPr txBox="1"/>
                <p:nvPr>
                  <p:custDataLst>
                    <p:tags r:id="rId26"/>
                  </p:custDataLst>
                </p:nvPr>
              </p:nvSpPr>
              <p:spPr>
                <a:xfrm>
                  <a:off x="11551" y="2287"/>
                  <a:ext cx="5922" cy="706"/>
                </a:xfrm>
                <a:prstGeom prst="rect">
                  <a:avLst/>
                </a:prstGeom>
                <a:noFill/>
              </p:spPr>
              <p:txBody>
                <a:bodyPr wrap="square" rtlCol="0">
                  <a:noAutofit/>
                </a:bodyPr>
                <a:lstStyle/>
                <a:p>
                  <a:pPr algn="ctr"/>
                  <a:r>
                    <a:rPr lang="en-US" altLang="zh-CN" b="1" dirty="0">
                      <a:latin typeface="Times New Roman Bold" panose="02020503050405090304" charset="0"/>
                      <a:cs typeface="Times New Roman Bold" panose="02020503050405090304" charset="0"/>
                    </a:rPr>
                    <a:t>LLM Fine-Tuning</a:t>
                  </a:r>
                  <a:endParaRPr lang="en-US" altLang="zh-CN" b="1" dirty="0">
                    <a:latin typeface="Times New Roman Bold" panose="02020503050405090304" charset="0"/>
                    <a:cs typeface="Times New Roman Bold" panose="02020503050405090304" charset="0"/>
                  </a:endParaRPr>
                </a:p>
              </p:txBody>
            </p:sp>
            <p:pic>
              <p:nvPicPr>
                <p:cNvPr id="89" name="Picture 1"/>
                <p:cNvPicPr>
                  <a:picLocks noChangeAspect="1"/>
                </p:cNvPicPr>
                <p:nvPr/>
              </p:nvPicPr>
              <p:blipFill>
                <a:blip r:embed="rId27"/>
                <a:stretch>
                  <a:fillRect/>
                </a:stretch>
              </p:blipFill>
              <p:spPr>
                <a:xfrm>
                  <a:off x="8016" y="2993"/>
                  <a:ext cx="1916" cy="1657"/>
                </a:xfrm>
                <a:prstGeom prst="rect">
                  <a:avLst/>
                </a:prstGeom>
              </p:spPr>
            </p:pic>
          </p:grpSp>
          <p:sp>
            <p:nvSpPr>
              <p:cNvPr id="15" name="文本框 14"/>
              <p:cNvSpPr txBox="1"/>
              <p:nvPr/>
            </p:nvSpPr>
            <p:spPr>
              <a:xfrm>
                <a:off x="9894" y="1707"/>
                <a:ext cx="1782" cy="628"/>
              </a:xfrm>
              <a:prstGeom prst="rect">
                <a:avLst/>
              </a:prstGeom>
              <a:noFill/>
            </p:spPr>
            <p:txBody>
              <a:bodyPr wrap="square" rtlCol="0">
                <a:spAutoFit/>
              </a:bodyPr>
              <a:p>
                <a:r>
                  <a:rPr lang="en-US" altLang="zh-CN" sz="2000" b="1">
                    <a:latin typeface="Times New Roman Bold" panose="02020503050405090304" charset="0"/>
                    <a:cs typeface="Times New Roman Bold" panose="02020503050405090304" charset="0"/>
                  </a:rPr>
                  <a:t>Parse 1</a:t>
                </a:r>
                <a:endParaRPr lang="en-US" altLang="zh-CN" sz="2000" b="1">
                  <a:latin typeface="Times New Roman Bold" panose="02020503050405090304" charset="0"/>
                  <a:cs typeface="Times New Roman Bold" panose="02020503050405090304" charset="0"/>
                </a:endParaRPr>
              </a:p>
            </p:txBody>
          </p:sp>
        </p:grpSp>
      </p:grpSp>
      <p:grpSp>
        <p:nvGrpSpPr>
          <p:cNvPr id="23" name="组合 22"/>
          <p:cNvGrpSpPr/>
          <p:nvPr/>
        </p:nvGrpSpPr>
        <p:grpSpPr>
          <a:xfrm>
            <a:off x="2197100" y="3637915"/>
            <a:ext cx="9189720" cy="2821940"/>
            <a:chOff x="3460" y="5729"/>
            <a:chExt cx="14472" cy="4444"/>
          </a:xfrm>
        </p:grpSpPr>
        <p:grpSp>
          <p:nvGrpSpPr>
            <p:cNvPr id="9" name="组合 8"/>
            <p:cNvGrpSpPr/>
            <p:nvPr/>
          </p:nvGrpSpPr>
          <p:grpSpPr>
            <a:xfrm>
              <a:off x="3460" y="5729"/>
              <a:ext cx="14472" cy="3921"/>
              <a:chOff x="3460" y="5729"/>
              <a:chExt cx="14472" cy="3921"/>
            </a:xfrm>
          </p:grpSpPr>
          <p:sp>
            <p:nvSpPr>
              <p:cNvPr id="101" name="圆角矩形 100"/>
              <p:cNvSpPr/>
              <p:nvPr/>
            </p:nvSpPr>
            <p:spPr>
              <a:xfrm>
                <a:off x="4060" y="6048"/>
                <a:ext cx="13872" cy="3583"/>
              </a:xfrm>
              <a:prstGeom prst="roundRect">
                <a:avLst>
                  <a:gd name="adj" fmla="val 8961"/>
                </a:avLst>
              </a:prstGeom>
              <a:solidFill>
                <a:schemeClr val="accent4">
                  <a:lumMod val="20000"/>
                  <a:lumOff val="80000"/>
                  <a:alpha val="53000"/>
                </a:schemeClr>
              </a:solidFill>
              <a:ln>
                <a:solidFill>
                  <a:schemeClr val="accent4"/>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图片 10" descr="20153801"/>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5218" y="6393"/>
                <a:ext cx="1678" cy="1560"/>
              </a:xfrm>
              <a:prstGeom prst="rect">
                <a:avLst/>
              </a:prstGeom>
            </p:spPr>
          </p:pic>
          <p:sp>
            <p:nvSpPr>
              <p:cNvPr id="38" name="文本框 37"/>
              <p:cNvSpPr txBox="1"/>
              <p:nvPr>
                <p:custDataLst>
                  <p:tags r:id="rId31"/>
                </p:custDataLst>
              </p:nvPr>
            </p:nvSpPr>
            <p:spPr>
              <a:xfrm>
                <a:off x="4494" y="8927"/>
                <a:ext cx="5930" cy="703"/>
              </a:xfrm>
              <a:prstGeom prst="rect">
                <a:avLst/>
              </a:prstGeom>
              <a:noFill/>
            </p:spPr>
            <p:txBody>
              <a:bodyPr wrap="square" rtlCol="0">
                <a:noAutofit/>
              </a:bodyPr>
              <a:lstStyle/>
              <a:p>
                <a:pPr algn="ctr"/>
                <a:r>
                  <a:rPr lang="en-US" altLang="zh-CN" b="1" dirty="0">
                    <a:latin typeface="Times New Roman Bold" panose="02020503050405090304" charset="0"/>
                    <a:cs typeface="Times New Roman Bold" panose="02020503050405090304" charset="0"/>
                  </a:rPr>
                  <a:t>Crash Description Generation</a:t>
                </a:r>
                <a:endParaRPr lang="en-US" altLang="zh-CN" b="1" dirty="0">
                  <a:latin typeface="Times New Roman Bold" panose="02020503050405090304" charset="0"/>
                  <a:cs typeface="Times New Roman Bold" panose="02020503050405090304" charset="0"/>
                </a:endParaRPr>
              </a:p>
            </p:txBody>
          </p:sp>
          <p:sp>
            <p:nvSpPr>
              <p:cNvPr id="39" name="文本框 38"/>
              <p:cNvSpPr txBox="1"/>
              <p:nvPr>
                <p:custDataLst>
                  <p:tags r:id="rId32"/>
                </p:custDataLst>
              </p:nvPr>
            </p:nvSpPr>
            <p:spPr>
              <a:xfrm>
                <a:off x="11555" y="8944"/>
                <a:ext cx="5918" cy="706"/>
              </a:xfrm>
              <a:prstGeom prst="rect">
                <a:avLst/>
              </a:prstGeom>
              <a:noFill/>
            </p:spPr>
            <p:txBody>
              <a:bodyPr wrap="square" rtlCol="0">
                <a:noAutofit/>
              </a:bodyPr>
              <a:lstStyle/>
              <a:p>
                <a:pPr algn="ctr"/>
                <a:r>
                  <a:rPr lang="en-US" altLang="zh-CN" b="1" dirty="0">
                    <a:latin typeface="Times New Roman Bold" panose="02020503050405090304" charset="0"/>
                    <a:cs typeface="Times New Roman Bold" panose="02020503050405090304" charset="0"/>
                  </a:rPr>
                  <a:t>LLM-Empowered Diagnosis</a:t>
                </a:r>
                <a:endParaRPr lang="en-US" altLang="zh-CN" b="1" dirty="0">
                  <a:latin typeface="Times New Roman Bold" panose="02020503050405090304" charset="0"/>
                  <a:cs typeface="Times New Roman Bold" panose="02020503050405090304" charset="0"/>
                </a:endParaRPr>
              </a:p>
            </p:txBody>
          </p:sp>
          <p:sp>
            <p:nvSpPr>
              <p:cNvPr id="19" name="右箭头 18"/>
              <p:cNvSpPr/>
              <p:nvPr>
                <p:custDataLst>
                  <p:tags r:id="rId33"/>
                </p:custDataLst>
              </p:nvPr>
            </p:nvSpPr>
            <p:spPr>
              <a:xfrm rot="2407850">
                <a:off x="3460" y="7255"/>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91" name="图片 90" descr="3b333530353431313bb1a8b8e6"/>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5584" y="6626"/>
                <a:ext cx="1277" cy="1581"/>
              </a:xfrm>
              <a:prstGeom prst="rect">
                <a:avLst/>
              </a:prstGeom>
            </p:spPr>
          </p:pic>
          <p:sp>
            <p:nvSpPr>
              <p:cNvPr id="43" name="右箭头 77"/>
              <p:cNvSpPr/>
              <p:nvPr>
                <p:custDataLst>
                  <p:tags r:id="rId36"/>
                </p:custDataLst>
              </p:nvPr>
            </p:nvSpPr>
            <p:spPr>
              <a:xfrm>
                <a:off x="10633" y="7388"/>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6" name="圆角矩形 16"/>
              <p:cNvSpPr/>
              <p:nvPr>
                <p:custDataLst>
                  <p:tags r:id="rId37"/>
                </p:custDataLst>
              </p:nvPr>
            </p:nvSpPr>
            <p:spPr>
              <a:xfrm>
                <a:off x="4506" y="6235"/>
                <a:ext cx="5918" cy="2748"/>
              </a:xfrm>
              <a:prstGeom prst="roundRect">
                <a:avLst>
                  <a:gd name="adj" fmla="val 4661"/>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sp>
            <p:nvSpPr>
              <p:cNvPr id="64" name="文本框 69"/>
              <p:cNvSpPr txBox="1"/>
              <p:nvPr>
                <p:custDataLst>
                  <p:tags r:id="rId38"/>
                </p:custDataLst>
              </p:nvPr>
            </p:nvSpPr>
            <p:spPr>
              <a:xfrm>
                <a:off x="4426" y="7937"/>
                <a:ext cx="3283" cy="990"/>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Violation Scenario </a:t>
                </a:r>
                <a:endParaRPr lang="en-US" altLang="zh-CN" sz="1600" dirty="0">
                  <a:latin typeface="Times New Roman Regular" panose="02020503050405090304" charset="0"/>
                  <a:cs typeface="Times New Roman Regular" panose="02020503050405090304" charset="0"/>
                </a:endParaRPr>
              </a:p>
              <a:p>
                <a:pPr algn="ctr"/>
                <a:r>
                  <a:rPr lang="en-US" altLang="zh-CN" sz="1600" dirty="0">
                    <a:latin typeface="Times New Roman Regular" panose="02020503050405090304" charset="0"/>
                    <a:cs typeface="Times New Roman Regular" panose="02020503050405090304" charset="0"/>
                  </a:rPr>
                  <a:t>in Simulation Testing</a:t>
                </a:r>
                <a:endParaRPr lang="en-US" altLang="zh-CN" sz="1600" dirty="0">
                  <a:latin typeface="Times New Roman Regular" panose="02020503050405090304" charset="0"/>
                  <a:cs typeface="Times New Roman Regular" panose="02020503050405090304" charset="0"/>
                </a:endParaRPr>
              </a:p>
            </p:txBody>
          </p:sp>
          <p:sp>
            <p:nvSpPr>
              <p:cNvPr id="65" name="右箭头 77"/>
              <p:cNvSpPr/>
              <p:nvPr>
                <p:custDataLst>
                  <p:tags r:id="rId39"/>
                </p:custDataLst>
              </p:nvPr>
            </p:nvSpPr>
            <p:spPr>
              <a:xfrm>
                <a:off x="7149" y="7387"/>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6" name="文本框 69"/>
              <p:cNvSpPr txBox="1"/>
              <p:nvPr>
                <p:custDataLst>
                  <p:tags r:id="rId40"/>
                </p:custDataLst>
              </p:nvPr>
            </p:nvSpPr>
            <p:spPr>
              <a:xfrm>
                <a:off x="7531" y="7937"/>
                <a:ext cx="2810" cy="990"/>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Crash</a:t>
                </a:r>
                <a:r>
                  <a:rPr lang="zh-CN" altLang="en-US" sz="1600" dirty="0">
                    <a:latin typeface="Times New Roman Regular" panose="02020503050405090304" charset="0"/>
                    <a:cs typeface="Times New Roman Regular" panose="02020503050405090304" charset="0"/>
                  </a:rPr>
                  <a:t> </a:t>
                </a:r>
                <a:r>
                  <a:rPr lang="en-US" altLang="zh-CN" sz="1600" dirty="0">
                    <a:latin typeface="Times New Roman Regular" panose="02020503050405090304" charset="0"/>
                    <a:cs typeface="Times New Roman Regular" panose="02020503050405090304" charset="0"/>
                  </a:rPr>
                  <a:t>Description</a:t>
                </a:r>
                <a:endParaRPr lang="en-US" altLang="zh-CN" sz="1600" dirty="0">
                  <a:latin typeface="Times New Roman Regular" panose="02020503050405090304" charset="0"/>
                  <a:cs typeface="Times New Roman Regular" panose="02020503050405090304" charset="0"/>
                </a:endParaRPr>
              </a:p>
              <a:p>
                <a:pPr algn="ctr"/>
                <a:r>
                  <a:rPr lang="en-US" altLang="zh-CN" sz="1600" dirty="0">
                    <a:latin typeface="Times New Roman Regular" panose="02020503050405090304" charset="0"/>
                    <a:cs typeface="Times New Roman Regular" panose="02020503050405090304" charset="0"/>
                  </a:rPr>
                  <a:t>in</a:t>
                </a:r>
                <a:r>
                  <a:rPr lang="zh-CN" altLang="en-US" sz="1600" dirty="0">
                    <a:latin typeface="Times New Roman Regular" panose="02020503050405090304" charset="0"/>
                    <a:cs typeface="Times New Roman Regular" panose="02020503050405090304" charset="0"/>
                  </a:rPr>
                  <a:t> </a:t>
                </a:r>
                <a:r>
                  <a:rPr lang="en-US" altLang="zh-CN" sz="1600" dirty="0">
                    <a:latin typeface="Times New Roman Regular" panose="02020503050405090304" charset="0"/>
                    <a:cs typeface="Times New Roman Regular" panose="02020503050405090304" charset="0"/>
                  </a:rPr>
                  <a:t>DSL</a:t>
                </a:r>
                <a:endParaRPr lang="en-US" altLang="zh-CN" sz="1600" dirty="0">
                  <a:latin typeface="Times New Roman Regular" panose="02020503050405090304" charset="0"/>
                  <a:cs typeface="Times New Roman Regular" panose="02020503050405090304" charset="0"/>
                </a:endParaRPr>
              </a:p>
            </p:txBody>
          </p:sp>
          <p:sp>
            <p:nvSpPr>
              <p:cNvPr id="71" name="圆角矩形 16"/>
              <p:cNvSpPr/>
              <p:nvPr>
                <p:custDataLst>
                  <p:tags r:id="rId41"/>
                </p:custDataLst>
              </p:nvPr>
            </p:nvSpPr>
            <p:spPr>
              <a:xfrm>
                <a:off x="11555" y="6258"/>
                <a:ext cx="5918" cy="2748"/>
              </a:xfrm>
              <a:prstGeom prst="roundRect">
                <a:avLst>
                  <a:gd name="adj" fmla="val 4661"/>
                </a:avLst>
              </a:prstGeom>
              <a:noFill/>
              <a:ln w="1905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pic>
            <p:nvPicPr>
              <p:cNvPr id="83" name="图片 54" descr="20265179"/>
              <p:cNvPicPr>
                <a:picLocks noChangeAspect="1"/>
              </p:cNvPicPr>
              <p:nvPr>
                <p:custDataLst>
                  <p:tags r:id="rId42"/>
                </p:custDataLst>
              </p:nvPr>
            </p:nvPicPr>
            <p:blipFill>
              <a:blip r:embed="rId9">
                <a:extLst>
                  <a:ext uri="{96DAC541-7B7A-43D3-8B79-37D633B846F1}">
                    <asvg:svgBlip xmlns:asvg="http://schemas.microsoft.com/office/drawing/2016/SVG/main" r:embed="rId10"/>
                  </a:ext>
                </a:extLst>
              </a:blip>
              <a:stretch>
                <a:fillRect/>
              </a:stretch>
            </p:blipFill>
            <p:spPr>
              <a:xfrm>
                <a:off x="12162" y="6485"/>
                <a:ext cx="1781" cy="1775"/>
              </a:xfrm>
              <a:prstGeom prst="rect">
                <a:avLst/>
              </a:prstGeom>
            </p:spPr>
          </p:pic>
          <p:sp>
            <p:nvSpPr>
              <p:cNvPr id="84" name="文本框 60"/>
              <p:cNvSpPr txBox="1"/>
              <p:nvPr>
                <p:custDataLst>
                  <p:tags r:id="rId43"/>
                </p:custDataLst>
              </p:nvPr>
            </p:nvSpPr>
            <p:spPr>
              <a:xfrm>
                <a:off x="11778" y="8387"/>
                <a:ext cx="2548" cy="387"/>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Fine-Tuned LLM</a:t>
                </a:r>
                <a:endParaRPr lang="en-US" altLang="zh-CN" sz="1600" dirty="0">
                  <a:latin typeface="Times New Roman Regular" panose="02020503050405090304" charset="0"/>
                  <a:cs typeface="Times New Roman Regular" panose="02020503050405090304" charset="0"/>
                </a:endParaRPr>
              </a:p>
            </p:txBody>
          </p:sp>
          <p:sp>
            <p:nvSpPr>
              <p:cNvPr id="86" name="右箭头 77"/>
              <p:cNvSpPr/>
              <p:nvPr>
                <p:custDataLst>
                  <p:tags r:id="rId44"/>
                </p:custDataLst>
              </p:nvPr>
            </p:nvSpPr>
            <p:spPr>
              <a:xfrm>
                <a:off x="14283" y="7397"/>
                <a:ext cx="661" cy="419"/>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8" name="文本框 60"/>
              <p:cNvSpPr txBox="1"/>
              <p:nvPr>
                <p:custDataLst>
                  <p:tags r:id="rId45"/>
                </p:custDataLst>
              </p:nvPr>
            </p:nvSpPr>
            <p:spPr>
              <a:xfrm>
                <a:off x="14787" y="8415"/>
                <a:ext cx="2844" cy="334"/>
              </a:xfrm>
              <a:prstGeom prst="rect">
                <a:avLst/>
              </a:prstGeom>
              <a:noFill/>
            </p:spPr>
            <p:txBody>
              <a:bodyPr wrap="square" rtlCol="0" anchor="ctr">
                <a:noAutofit/>
              </a:bodyPr>
              <a:lstStyle/>
              <a:p>
                <a:pPr algn="ctr"/>
                <a:r>
                  <a:rPr lang="en-US" altLang="zh-CN" sz="1600" dirty="0">
                    <a:latin typeface="Times New Roman Regular" panose="02020503050405090304" charset="0"/>
                    <a:cs typeface="Times New Roman Regular" panose="02020503050405090304" charset="0"/>
                  </a:rPr>
                  <a:t>Diagnostic Result</a:t>
                </a:r>
                <a:endParaRPr lang="en-US" altLang="zh-CN" sz="1600" dirty="0">
                  <a:latin typeface="Times New Roman Regular" panose="02020503050405090304" charset="0"/>
                  <a:cs typeface="Times New Roman Regular" panose="02020503050405090304" charset="0"/>
                </a:endParaRPr>
              </a:p>
            </p:txBody>
          </p:sp>
          <p:sp>
            <p:nvSpPr>
              <p:cNvPr id="95" name="右箭头 77"/>
              <p:cNvSpPr/>
              <p:nvPr>
                <p:custDataLst>
                  <p:tags r:id="rId46"/>
                </p:custDataLst>
              </p:nvPr>
            </p:nvSpPr>
            <p:spPr>
              <a:xfrm rot="5400000">
                <a:off x="14278" y="5765"/>
                <a:ext cx="462" cy="391"/>
              </a:xfrm>
              <a:prstGeom prst="rightArrow">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92" name="Picture 4"/>
              <p:cNvPicPr>
                <a:picLocks noChangeAspect="1"/>
              </p:cNvPicPr>
              <p:nvPr/>
            </p:nvPicPr>
            <p:blipFill>
              <a:blip r:embed="rId47"/>
              <a:stretch>
                <a:fillRect/>
              </a:stretch>
            </p:blipFill>
            <p:spPr>
              <a:xfrm>
                <a:off x="7978" y="6374"/>
                <a:ext cx="1916" cy="1657"/>
              </a:xfrm>
              <a:prstGeom prst="rect">
                <a:avLst/>
              </a:prstGeom>
            </p:spPr>
          </p:pic>
        </p:grpSp>
        <p:sp>
          <p:nvSpPr>
            <p:cNvPr id="21" name="文本框 20"/>
            <p:cNvSpPr txBox="1"/>
            <p:nvPr/>
          </p:nvSpPr>
          <p:spPr>
            <a:xfrm>
              <a:off x="9894" y="9545"/>
              <a:ext cx="1916" cy="629"/>
            </a:xfrm>
            <a:prstGeom prst="rect">
              <a:avLst/>
            </a:prstGeom>
            <a:noFill/>
          </p:spPr>
          <p:txBody>
            <a:bodyPr wrap="square" rtlCol="0">
              <a:noAutofit/>
            </a:bodyPr>
            <a:p>
              <a:r>
                <a:rPr lang="en-US" altLang="zh-CN" sz="2000" b="1">
                  <a:latin typeface="Times New Roman Bold" panose="02020503050405090304" charset="0"/>
                  <a:cs typeface="Times New Roman Bold" panose="02020503050405090304" charset="0"/>
                </a:rPr>
                <a:t>Parse 2</a:t>
              </a:r>
              <a:endParaRPr lang="en-US" altLang="zh-CN" sz="2000" b="1">
                <a:latin typeface="Times New Roman Bold" panose="02020503050405090304" charset="0"/>
                <a:cs typeface="Times New Roman Bold" panose="020205030504050903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93" name="圆角矩形 92"/>
          <p:cNvSpPr/>
          <p:nvPr/>
        </p:nvSpPr>
        <p:spPr>
          <a:xfrm>
            <a:off x="408305" y="505460"/>
            <a:ext cx="8711944"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96" name="文本框 95"/>
          <p:cNvSpPr txBox="1"/>
          <p:nvPr/>
        </p:nvSpPr>
        <p:spPr>
          <a:xfrm>
            <a:off x="539115" y="542290"/>
            <a:ext cx="8841968"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Phase 1 - Dataset Preparation: </a:t>
            </a:r>
            <a:r>
              <a:rPr lang="en-US" altLang="zh-CN" sz="2800" u="sng" dirty="0">
                <a:latin typeface="Times New Roman" panose="02020503050405090304" pitchFamily="18" charset="0"/>
                <a:cs typeface="Times New Roman" panose="02020503050405090304" pitchFamily="18" charset="0"/>
                <a:sym typeface="+mn-ea"/>
              </a:rPr>
              <a:t>Accident Report Collection</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
        <p:nvSpPr>
          <p:cNvPr id="10" name="文本框 9"/>
          <p:cNvSpPr txBox="1"/>
          <p:nvPr/>
        </p:nvSpPr>
        <p:spPr>
          <a:xfrm>
            <a:off x="479425" y="1279525"/>
            <a:ext cx="11712575" cy="1198880"/>
          </a:xfrm>
          <a:prstGeom prst="rect">
            <a:avLst/>
          </a:prstGeom>
          <a:noFill/>
        </p:spPr>
        <p:txBody>
          <a:bodyPr wrap="square" rtlCol="0">
            <a:spAutoFit/>
          </a:bodyPr>
          <a:lstStyle/>
          <a:p>
            <a:pPr>
              <a:spcAft>
                <a:spcPts val="600"/>
              </a:spcAft>
            </a:pPr>
            <a:r>
              <a:rPr lang="zh-CN" altLang="en-US" sz="2200" b="1" dirty="0">
                <a:solidFill>
                  <a:schemeClr val="accent5">
                    <a:lumMod val="75000"/>
                  </a:schemeClr>
                </a:solidFill>
                <a:latin typeface="Times New Roman Bold" panose="02020503050405090304" charset="0"/>
                <a:sym typeface="+mn-ea"/>
              </a:rPr>
              <a:t>National Highway Traffic Safety</a:t>
            </a:r>
            <a:r>
              <a:rPr lang="en-US" altLang="zh-CN" sz="2200" b="1" dirty="0">
                <a:solidFill>
                  <a:schemeClr val="accent5">
                    <a:lumMod val="75000"/>
                  </a:schemeClr>
                </a:solidFill>
                <a:latin typeface="Times New Roman Bold" panose="02020503050405090304" charset="0"/>
                <a:sym typeface="+mn-ea"/>
              </a:rPr>
              <a:t> </a:t>
            </a:r>
            <a:r>
              <a:rPr lang="zh-CN" altLang="en-US" sz="2200" b="1" dirty="0">
                <a:solidFill>
                  <a:schemeClr val="accent5">
                    <a:lumMod val="75000"/>
                  </a:schemeClr>
                </a:solidFill>
                <a:latin typeface="Times New Roman Bold" panose="02020503050405090304" charset="0"/>
                <a:sym typeface="+mn-ea"/>
              </a:rPr>
              <a:t>Administration </a:t>
            </a:r>
            <a:r>
              <a:rPr lang="en-US" altLang="zh-CN" sz="2200" b="1" dirty="0">
                <a:solidFill>
                  <a:schemeClr val="accent5">
                    <a:lumMod val="75000"/>
                  </a:schemeClr>
                </a:solidFill>
                <a:latin typeface="Times New Roman Bold" panose="02020503050405090304" charset="0"/>
                <a:sym typeface="+mn-ea"/>
              </a:rPr>
              <a:t>provides real-world accident report datasets </a:t>
            </a:r>
            <a:endParaRPr lang="en-US" altLang="zh-CN" sz="2200" b="1" dirty="0">
              <a:solidFill>
                <a:schemeClr val="accent5">
                  <a:lumMod val="75000"/>
                </a:schemeClr>
              </a:solidFill>
              <a:latin typeface="Times New Roman Bold" panose="02020503050405090304" charset="0"/>
              <a:sym typeface="+mn-ea"/>
            </a:endParaRPr>
          </a:p>
          <a:p>
            <a:pPr marL="342900" indent="-342900">
              <a:spcAft>
                <a:spcPts val="600"/>
              </a:spcAft>
              <a:buSzPct val="80000"/>
              <a:buFont typeface="Wingdings" panose="05000000000000000000" charset="0"/>
              <a:buChar char=""/>
            </a:pPr>
            <a:r>
              <a:rPr lang="en-US" altLang="zh-CN" sz="2000" dirty="0">
                <a:latin typeface="Times New Roman Regular" panose="02020503050405090304" charset="0"/>
                <a:sym typeface="+mn-ea"/>
              </a:rPr>
              <a:t>National Motor Vehicle Crash Causation Survey </a:t>
            </a:r>
            <a:r>
              <a:rPr lang="en-US" altLang="zh-CN" sz="2000" dirty="0">
                <a:solidFill>
                  <a:schemeClr val="bg2">
                    <a:lumMod val="50000"/>
                  </a:schemeClr>
                </a:solidFill>
                <a:latin typeface="Times New Roman Regular" panose="02020503050405090304" charset="0"/>
                <a:sym typeface="+mn-ea"/>
              </a:rPr>
              <a:t>(NMVCCS) </a:t>
            </a:r>
            <a:r>
              <a:rPr lang="en-US" altLang="zh-CN" sz="2000" dirty="0">
                <a:latin typeface="Times New Roman Regular" panose="02020503050405090304" charset="0"/>
                <a:sym typeface="+mn-ea"/>
              </a:rPr>
              <a:t>dataset</a:t>
            </a:r>
            <a:r>
              <a:rPr lang="en-US" altLang="zh-CN" sz="2000" dirty="0">
                <a:solidFill>
                  <a:schemeClr val="bg2">
                    <a:lumMod val="50000"/>
                  </a:schemeClr>
                </a:solidFill>
                <a:latin typeface="Times New Roman Regular" panose="02020503050405090304" charset="0"/>
                <a:sym typeface="+mn-ea"/>
              </a:rPr>
              <a:t> </a:t>
            </a:r>
            <a:endParaRPr lang="en-US" altLang="zh-CN" sz="2000" dirty="0">
              <a:solidFill>
                <a:schemeClr val="bg2">
                  <a:lumMod val="50000"/>
                </a:schemeClr>
              </a:solidFill>
              <a:latin typeface="Times New Roman Regular" panose="02020503050405090304" charset="0"/>
              <a:sym typeface="+mn-ea"/>
            </a:endParaRPr>
          </a:p>
          <a:p>
            <a:pPr marL="342900" indent="-342900">
              <a:spcAft>
                <a:spcPts val="600"/>
              </a:spcAft>
              <a:buSzPct val="80000"/>
              <a:buFont typeface="Wingdings" panose="05000000000000000000" charset="0"/>
              <a:buChar char=""/>
            </a:pPr>
            <a:r>
              <a:rPr kumimoji="1" lang="en-US" altLang="zh-CN" sz="2000" dirty="0">
                <a:latin typeface="Times New Roman Regular" panose="02020503050405090304" charset="0"/>
                <a:cs typeface="Times New Roman Regular" panose="02020503050405090304" charset="0"/>
                <a:sym typeface="+mn-ea"/>
              </a:rPr>
              <a:t>Crash Injury Research Engineering Network </a:t>
            </a:r>
            <a:r>
              <a:rPr kumimoji="1" lang="en-US" altLang="zh-CN" sz="2000" dirty="0">
                <a:solidFill>
                  <a:schemeClr val="bg2">
                    <a:lumMod val="50000"/>
                  </a:schemeClr>
                </a:solidFill>
                <a:latin typeface="Times New Roman Regular" panose="02020503050405090304" charset="0"/>
                <a:cs typeface="Times New Roman Regular" panose="02020503050405090304" charset="0"/>
                <a:sym typeface="+mn-ea"/>
              </a:rPr>
              <a:t>(CIREN)</a:t>
            </a:r>
            <a:r>
              <a:rPr kumimoji="1" lang="en-US" altLang="zh-CN" sz="2000" dirty="0">
                <a:latin typeface="Times New Roman Regular" panose="02020503050405090304" charset="0"/>
                <a:cs typeface="Times New Roman Regular" panose="02020503050405090304" charset="0"/>
                <a:sym typeface="+mn-ea"/>
              </a:rPr>
              <a:t> dataset</a:t>
            </a:r>
            <a:endParaRPr kumimoji="1" lang="en-US" altLang="zh-CN" sz="2000" dirty="0">
              <a:latin typeface="Times New Roman Regular" panose="02020503050405090304" charset="0"/>
              <a:cs typeface="Times New Roman Regular" panose="02020503050405090304" charset="0"/>
              <a:sym typeface="+mn-ea"/>
            </a:endParaRPr>
          </a:p>
        </p:txBody>
      </p:sp>
      <p:graphicFrame>
        <p:nvGraphicFramePr>
          <p:cNvPr id="13" name="表格 12"/>
          <p:cNvGraphicFramePr/>
          <p:nvPr>
            <p:custDataLst>
              <p:tags r:id="rId1"/>
            </p:custDataLst>
          </p:nvPr>
        </p:nvGraphicFramePr>
        <p:xfrm>
          <a:off x="539115" y="2620257"/>
          <a:ext cx="11134329" cy="3596640"/>
        </p:xfrm>
        <a:graphic>
          <a:graphicData uri="http://schemas.openxmlformats.org/drawingml/2006/table">
            <a:tbl>
              <a:tblPr firstRow="1" bandRow="1">
                <a:tableStyleId>{5C22544A-7EE6-4342-B048-85BDC9FD1C3A}</a:tableStyleId>
              </a:tblPr>
              <a:tblGrid>
                <a:gridCol w="8201650"/>
                <a:gridCol w="2932679"/>
              </a:tblGrid>
              <a:tr h="640080">
                <a:tc>
                  <a:txBody>
                    <a:bodyPr/>
                    <a:lstStyle/>
                    <a:p>
                      <a:pPr>
                        <a:buNone/>
                      </a:pPr>
                      <a:r>
                        <a:rPr lang="zh-CN" altLang="en-US" sz="1400" b="0" dirty="0">
                          <a:solidFill>
                            <a:schemeClr val="tx1"/>
                          </a:solidFill>
                          <a:latin typeface="Times New Roman Regular" panose="02020503050405090304" charset="0"/>
                          <a:cs typeface="Times New Roman Regular" panose="02020503050405090304" charset="0"/>
                        </a:rPr>
                        <a:t>The crash occurred on a two lane undivided level roadway with a posted speed limit of 30 mph (48 kph) on a weekday evening. It was raining, the roadway was wet and it was dark, but lighted at the time of the crash.</a:t>
                      </a:r>
                      <a:endParaRPr lang="zh-CN" altLang="en-US" sz="1400" b="0" dirty="0">
                        <a:solidFill>
                          <a:schemeClr val="tx1"/>
                        </a:solidFill>
                        <a:latin typeface="Times New Roman Regular" panose="02020503050405090304" charset="0"/>
                        <a:cs typeface="Times New Roman Regular" panose="02020503050405090304" charset="0"/>
                      </a:endParaRPr>
                    </a:p>
                  </a:txBody>
                  <a:tcPr anchor="ctr">
                    <a:solidFill>
                      <a:schemeClr val="accent1">
                        <a:lumMod val="20000"/>
                        <a:lumOff val="80000"/>
                      </a:schemeClr>
                    </a:solidFill>
                  </a:tcPr>
                </a:tc>
                <a:tc>
                  <a:txBody>
                    <a:bodyPr/>
                    <a:lstStyle/>
                    <a:p>
                      <a:pPr algn="l">
                        <a:lnSpc>
                          <a:spcPct val="100000"/>
                        </a:lnSpc>
                        <a:buNone/>
                      </a:pPr>
                      <a:r>
                        <a:rPr lang="en-US" altLang="zh-CN" sz="1400" b="0">
                          <a:solidFill>
                            <a:schemeClr val="tx1"/>
                          </a:solidFill>
                          <a:latin typeface="Times New Roman Regular" panose="02020503050405090304" charset="0"/>
                          <a:cs typeface="Times New Roman Regular" panose="02020503050405090304" charset="0"/>
                        </a:rPr>
                        <a:t>R</a:t>
                      </a:r>
                      <a:r>
                        <a:rPr lang="zh-CN" altLang="en-US" sz="1400" b="0">
                          <a:solidFill>
                            <a:schemeClr val="tx1"/>
                          </a:solidFill>
                          <a:latin typeface="Times New Roman Regular" panose="02020503050405090304" charset="0"/>
                          <a:cs typeface="Times New Roman Regular" panose="02020503050405090304" charset="0"/>
                        </a:rPr>
                        <a:t>oad and environmental information</a:t>
                      </a:r>
                      <a:endParaRPr lang="zh-CN" altLang="en-US" sz="1400" b="0">
                        <a:solidFill>
                          <a:schemeClr val="tx1"/>
                        </a:solidFill>
                        <a:latin typeface="Times New Roman Regular" panose="02020503050405090304" charset="0"/>
                        <a:cs typeface="Times New Roman Regular" panose="02020503050405090304" charset="0"/>
                      </a:endParaRPr>
                    </a:p>
                  </a:txBody>
                  <a:tcPr anchor="ctr">
                    <a:solidFill>
                      <a:schemeClr val="accent1">
                        <a:lumMod val="20000"/>
                        <a:lumOff val="80000"/>
                      </a:schemeClr>
                    </a:solidFill>
                  </a:tcPr>
                </a:tc>
              </a:tr>
              <a:tr h="1371600">
                <a:tc>
                  <a:txBody>
                    <a:bodyPr/>
                    <a:lstStyle/>
                    <a:p>
                      <a:pPr>
                        <a:buNone/>
                      </a:pPr>
                      <a:r>
                        <a:rPr lang="zh-CN" altLang="en-US" sz="1400" b="0" dirty="0">
                          <a:latin typeface="Times New Roman Regular" panose="02020503050405090304" charset="0"/>
                          <a:cs typeface="Times New Roman Regular" panose="02020503050405090304" charset="0"/>
                        </a:rPr>
                        <a:t>Vehicle #1, a 1995 Ford Escort and Vehicle #2, a 2000 Chevrolet Express van, were traveling north on the roadway. Vehicle #2 was ahead of Vehicle #1. Vehicle #2 pulled to the right side of the roadway into a driveway entrance. Vehicle #2 then entered the roadway to the left and attempted to cross over into a driveway on the west side of the roadway. Vehicle #1 took evasive maneuvers by braking and steering left. Vehicle #1 struck Vehicle #2 in the left side with its front. Both vehicles came to rest on the roadway. Police Reported Travel Speed is Not reported for V1 and Not reported for V2.</a:t>
                      </a:r>
                      <a:endParaRPr lang="zh-CN" altLang="en-US" sz="1400" b="0" dirty="0">
                        <a:latin typeface="Times New Roman Regular" panose="02020503050405090304" charset="0"/>
                        <a:cs typeface="Times New Roman Regular" panose="02020503050405090304" charset="0"/>
                      </a:endParaRPr>
                    </a:p>
                  </a:txBody>
                  <a:tcPr anchor="ctr">
                    <a:solidFill>
                      <a:schemeClr val="accent5">
                        <a:lumMod val="20000"/>
                        <a:lumOff val="80000"/>
                      </a:schemeClr>
                    </a:solidFill>
                  </a:tcPr>
                </a:tc>
                <a:tc>
                  <a:txBody>
                    <a:bodyPr/>
                    <a:lstStyle/>
                    <a:p>
                      <a:pPr algn="l">
                        <a:lnSpc>
                          <a:spcPct val="100000"/>
                        </a:lnSpc>
                        <a:buNone/>
                      </a:pPr>
                      <a:r>
                        <a:rPr lang="en-US" altLang="zh-CN" sz="1400" b="0">
                          <a:latin typeface="Times New Roman Regular" panose="02020503050405090304" charset="0"/>
                          <a:cs typeface="Times New Roman Regular" panose="02020503050405090304" charset="0"/>
                        </a:rPr>
                        <a:t>V</a:t>
                      </a:r>
                      <a:r>
                        <a:rPr lang="zh-CN" altLang="en-US" sz="1400" b="0">
                          <a:latin typeface="Times New Roman Regular" panose="02020503050405090304" charset="0"/>
                          <a:cs typeface="Times New Roman Regular" panose="02020503050405090304" charset="0"/>
                        </a:rPr>
                        <a:t>ehicle information</a:t>
                      </a:r>
                      <a:endParaRPr lang="zh-CN" altLang="en-US" sz="1400" b="0">
                        <a:latin typeface="Times New Roman Regular" panose="02020503050405090304" charset="0"/>
                        <a:cs typeface="Times New Roman Regular" panose="02020503050405090304" charset="0"/>
                      </a:endParaRPr>
                    </a:p>
                  </a:txBody>
                  <a:tcPr anchor="ctr">
                    <a:solidFill>
                      <a:schemeClr val="accent5">
                        <a:lumMod val="20000"/>
                        <a:lumOff val="80000"/>
                      </a:schemeClr>
                    </a:solidFill>
                  </a:tcPr>
                </a:tc>
              </a:tr>
              <a:tr h="381000">
                <a:tc>
                  <a:txBody>
                    <a:bodyPr/>
                    <a:lstStyle/>
                    <a:p>
                      <a:pPr>
                        <a:buNone/>
                      </a:pPr>
                      <a:r>
                        <a:rPr lang="en-US" altLang="zh-CN" sz="1400" b="0" dirty="0">
                          <a:latin typeface="Times New Roman Regular" panose="02020503050405090304" charset="0"/>
                          <a:cs typeface="Times New Roman Regular" panose="02020503050405090304" charset="0"/>
                        </a:rPr>
                        <a:t>It was a front-to side crash. </a:t>
                      </a:r>
                      <a:r>
                        <a:rPr lang="zh-CN" altLang="en-US" sz="1400" b="0" dirty="0">
                          <a:latin typeface="Times New Roman Regular" panose="02020503050405090304" charset="0"/>
                          <a:cs typeface="Times New Roman Regular" panose="02020503050405090304" charset="0"/>
                        </a:rPr>
                        <a:t>The Critical Precrash Event for Vehicle #1 was when Vehicle #2 entered the roadway from the driveway across Vehicle #1’s path. The Critical Reason for the Critical Event was not coded to this vehicle. It is possible that the driver of Vehicle #1 made a false assumption that Vehicle #2 would remain on the shoulder as he passed.</a:t>
                      </a:r>
                      <a:r>
                        <a:rPr lang="zh-CN" altLang="en-US" sz="1400" b="0" dirty="0">
                          <a:latin typeface="Times New Roman Regular" panose="02020503050405090304" charset="0"/>
                          <a:cs typeface="Times New Roman Regular" panose="02020503050405090304" charset="0"/>
                          <a:sym typeface="+mn-ea"/>
                        </a:rPr>
                        <a:t>The Critical Precrash Event for Vehicle #2 was when this vehicle turned left across the path of Vehicle #1. The Critical Reason for the Critical Event for this vehicle was an unknown type of driver error. It is possible that due to the darkness and weather conditions that the driver did not see or misjudged the approach of Vehicle #1. The passenger advised that driver was turning left into the deli parking lot.</a:t>
                      </a:r>
                      <a:endParaRPr lang="zh-CN" altLang="en-US" sz="1400" b="0" dirty="0">
                        <a:latin typeface="Times New Roman Regular" panose="02020503050405090304" charset="0"/>
                        <a:cs typeface="Times New Roman Regular" panose="02020503050405090304" charset="0"/>
                        <a:sym typeface="+mn-ea"/>
                      </a:endParaRPr>
                    </a:p>
                  </a:txBody>
                  <a:tcPr anchor="ctr">
                    <a:solidFill>
                      <a:schemeClr val="accent6">
                        <a:lumMod val="20000"/>
                        <a:lumOff val="80000"/>
                      </a:schemeClr>
                    </a:solidFill>
                  </a:tcPr>
                </a:tc>
                <a:tc>
                  <a:txBody>
                    <a:bodyPr/>
                    <a:lstStyle/>
                    <a:p>
                      <a:pPr algn="l">
                        <a:lnSpc>
                          <a:spcPct val="100000"/>
                        </a:lnSpc>
                        <a:buNone/>
                      </a:pPr>
                      <a:r>
                        <a:rPr lang="zh-CN" altLang="en-US" sz="1400" b="0" dirty="0">
                          <a:latin typeface="Times New Roman Regular" panose="02020503050405090304" charset="0"/>
                          <a:cs typeface="Times New Roman Regular" panose="02020503050405090304" charset="0"/>
                        </a:rPr>
                        <a:t>Liability determination and crash classification and their causes</a:t>
                      </a:r>
                      <a:endParaRPr lang="zh-CN" altLang="en-US" sz="1400" b="0" dirty="0">
                        <a:latin typeface="Times New Roman Regular" panose="02020503050405090304" charset="0"/>
                        <a:cs typeface="Times New Roman Regular" panose="02020503050405090304" charset="0"/>
                      </a:endParaRPr>
                    </a:p>
                  </a:txBody>
                  <a:tcPr anchor="ctr">
                    <a:solidFill>
                      <a:schemeClr val="accent6">
                        <a:lumMod val="20000"/>
                        <a:lumOff val="80000"/>
                      </a:schemeClr>
                    </a:solidFill>
                  </a:tcPr>
                </a:tc>
              </a:tr>
            </a:tbl>
          </a:graphicData>
        </a:graphic>
      </p:graphicFrame>
      <p:pic>
        <p:nvPicPr>
          <p:cNvPr id="5" name="图片 2"/>
          <p:cNvPicPr>
            <a:picLocks noChangeAspect="1"/>
          </p:cNvPicPr>
          <p:nvPr/>
        </p:nvPicPr>
        <p:blipFill>
          <a:blip r:embed="rId2"/>
          <a:stretch>
            <a:fillRect/>
          </a:stretch>
        </p:blipFill>
        <p:spPr>
          <a:xfrm>
            <a:off x="11257280" y="505460"/>
            <a:ext cx="563245" cy="563245"/>
          </a:xfrm>
          <a:prstGeom prst="rect">
            <a:avLst/>
          </a:prstGeom>
          <a:ln>
            <a:noFill/>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panose="02020503050405090304" pitchFamily="18" charset="0"/>
                    <a:ea typeface="微软雅黑" charset="-122"/>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503050405090304" pitchFamily="18" charset="0"/>
                    <a:ea typeface="微软雅黑" charset="-122"/>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503050405090304" pitchFamily="18" charset="0"/>
                <a:ea typeface="微软雅黑" charset="-122"/>
              </a:endParaRPr>
            </a:p>
          </p:txBody>
        </p:sp>
      </p:grpSp>
      <p:sp>
        <p:nvSpPr>
          <p:cNvPr id="10" name="文本框 9"/>
          <p:cNvSpPr txBox="1"/>
          <p:nvPr/>
        </p:nvSpPr>
        <p:spPr>
          <a:xfrm>
            <a:off x="408305" y="1234963"/>
            <a:ext cx="11253264" cy="1590040"/>
          </a:xfrm>
          <a:prstGeom prst="rect">
            <a:avLst/>
          </a:prstGeom>
          <a:noFill/>
        </p:spPr>
        <p:txBody>
          <a:bodyPr wrap="square" rtlCol="0">
            <a:noAutofit/>
          </a:bodyPr>
          <a:lstStyle/>
          <a:p>
            <a:pPr>
              <a:spcAft>
                <a:spcPts val="600"/>
              </a:spcAft>
            </a:pPr>
            <a:r>
              <a:rPr lang="en-US" altLang="zh-CN" sz="2400" b="1" dirty="0">
                <a:solidFill>
                  <a:schemeClr val="accent5">
                    <a:lumMod val="75000"/>
                  </a:schemeClr>
                </a:solidFill>
                <a:latin typeface="Times New Roman Bold" panose="02020503050405090304" charset="0"/>
                <a:cs typeface="Times New Roman Bold" panose="02020503050405090304" charset="0"/>
              </a:rPr>
              <a:t>Convert a traffic accident report described in natural language into structured information that conforms to our DSL syntax</a:t>
            </a:r>
            <a:endParaRPr lang="en-US" altLang="zh-CN" sz="2400" b="1" dirty="0">
              <a:solidFill>
                <a:schemeClr val="accent5">
                  <a:lumMod val="75000"/>
                </a:schemeClr>
              </a:solidFill>
              <a:latin typeface="Times New Roman Bold" panose="02020503050405090304" charset="0"/>
              <a:cs typeface="Times New Roman Bold" panose="02020503050405090304" charset="0"/>
            </a:endParaRPr>
          </a:p>
          <a:p>
            <a:pPr marL="342900" indent="-342900">
              <a:spcAft>
                <a:spcPts val="600"/>
              </a:spcAft>
              <a:buSzPct val="80000"/>
              <a:buFont typeface="Wingdings" panose="05000000000000000000" charset="0"/>
              <a:buChar char=""/>
            </a:pPr>
            <a:r>
              <a:rPr lang="en-US" altLang="zh-CN" sz="2000" dirty="0">
                <a:solidFill>
                  <a:schemeClr val="bg2">
                    <a:lumMod val="50000"/>
                  </a:schemeClr>
                </a:solidFill>
                <a:latin typeface="Times New Roman Regular" panose="02020503050405090304" charset="0"/>
                <a:cs typeface="Times New Roman Regular" panose="02020503050405090304" charset="0"/>
                <a:sym typeface="+mn-ea"/>
              </a:rPr>
              <a:t>GPT-4 prompt chaining:</a:t>
            </a:r>
            <a:r>
              <a:rPr lang="en-US" altLang="zh-CN" sz="2000" dirty="0">
                <a:latin typeface="Times New Roman Regular" panose="02020503050405090304" charset="0"/>
                <a:cs typeface="Times New Roman Regular" panose="02020503050405090304" charset="0"/>
                <a:sym typeface="+mn-ea"/>
              </a:rPr>
              <a:t> formulate a series of questions to interact with GPT-4, obtaining structured description of crashes in accident reports</a:t>
            </a:r>
            <a:endParaRPr lang="en-US" altLang="zh-CN" sz="2000" dirty="0">
              <a:latin typeface="Times New Roman Regular" panose="02020503050405090304" charset="0"/>
              <a:cs typeface="Times New Roman Regular" panose="02020503050405090304" charset="0"/>
            </a:endParaRPr>
          </a:p>
        </p:txBody>
      </p:sp>
      <p:pic>
        <p:nvPicPr>
          <p:cNvPr id="14" name="图片 13" descr="截屏2024-08-07 16.24.29"/>
          <p:cNvPicPr>
            <a:picLocks noChangeAspect="1"/>
          </p:cNvPicPr>
          <p:nvPr/>
        </p:nvPicPr>
        <p:blipFill>
          <a:blip r:embed="rId1"/>
          <a:srcRect t="1286"/>
          <a:stretch>
            <a:fillRect/>
          </a:stretch>
        </p:blipFill>
        <p:spPr>
          <a:xfrm>
            <a:off x="2141855" y="2751166"/>
            <a:ext cx="7748905" cy="3653790"/>
          </a:xfrm>
          <a:prstGeom prst="rect">
            <a:avLst/>
          </a:prstGeom>
        </p:spPr>
      </p:pic>
      <p:sp>
        <p:nvSpPr>
          <p:cNvPr id="5" name="圆角矩形 4"/>
          <p:cNvSpPr/>
          <p:nvPr/>
        </p:nvSpPr>
        <p:spPr>
          <a:xfrm>
            <a:off x="408305" y="505460"/>
            <a:ext cx="8343809"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9" name="文本框 8"/>
          <p:cNvSpPr txBox="1"/>
          <p:nvPr/>
        </p:nvSpPr>
        <p:spPr>
          <a:xfrm>
            <a:off x="539115" y="542290"/>
            <a:ext cx="8526145"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Phase 1 - Dataset Preparation: Data Format Conversion</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pic>
        <p:nvPicPr>
          <p:cNvPr id="11" name="图片 2"/>
          <p:cNvPicPr>
            <a:picLocks noChangeAspect="1"/>
          </p:cNvPicPr>
          <p:nvPr/>
        </p:nvPicPr>
        <p:blipFill>
          <a:blip r:embed="rId2"/>
          <a:stretch>
            <a:fillRect/>
          </a:stretch>
        </p:blipFill>
        <p:spPr>
          <a:xfrm>
            <a:off x="11257280" y="505460"/>
            <a:ext cx="563245" cy="563245"/>
          </a:xfrm>
          <a:prstGeom prst="rect">
            <a:avLst/>
          </a:prstGeom>
          <a:ln>
            <a:noFill/>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
            <a:ext cx="12270105" cy="6858221"/>
            <a:chOff x="0" y="0"/>
            <a:chExt cx="19323" cy="10800"/>
          </a:xfrm>
        </p:grpSpPr>
        <p:grpSp>
          <p:nvGrpSpPr>
            <p:cNvPr id="12" name="组合 11"/>
            <p:cNvGrpSpPr/>
            <p:nvPr/>
          </p:nvGrpSpPr>
          <p:grpSpPr>
            <a:xfrm>
              <a:off x="0" y="0"/>
              <a:ext cx="19323" cy="10800"/>
              <a:chOff x="-1270" y="-221"/>
              <a:chExt cx="12270105" cy="6858221"/>
            </a:xfrm>
          </p:grpSpPr>
          <p:sp>
            <p:nvSpPr>
              <p:cNvPr id="6" name="矩形 5"/>
              <p:cNvSpPr/>
              <p:nvPr/>
            </p:nvSpPr>
            <p:spPr>
              <a:xfrm>
                <a:off x="4282440" y="3574415"/>
                <a:ext cx="7986395" cy="328358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Regular" panose="02020503050405090304" charset="0"/>
                  <a:ea typeface="微软雅黑" charset="-122"/>
                  <a:cs typeface="Times New Roman Regular" panose="02020503050405090304" charset="0"/>
                </a:endParaRPr>
              </a:p>
            </p:txBody>
          </p:sp>
          <p:grpSp>
            <p:nvGrpSpPr>
              <p:cNvPr id="3" name="组合 2"/>
              <p:cNvGrpSpPr/>
              <p:nvPr/>
            </p:nvGrpSpPr>
            <p:grpSpPr>
              <a:xfrm>
                <a:off x="-1270" y="-221"/>
                <a:ext cx="12269470" cy="6858221"/>
                <a:chOff x="-1073" y="0"/>
                <a:chExt cx="12635033" cy="6858000"/>
              </a:xfrm>
            </p:grpSpPr>
            <p:sp>
              <p:nvSpPr>
                <p:cNvPr id="4" name="矩形 3"/>
                <p:cNvSpPr/>
                <p:nvPr/>
              </p:nvSpPr>
              <p:spPr>
                <a:xfrm>
                  <a:off x="0" y="0"/>
                  <a:ext cx="6598920" cy="357414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Regular" panose="02020503050405090304" charset="0"/>
                    <a:ea typeface="微软雅黑" charset="-122"/>
                    <a:cs typeface="Times New Roman Regular" panose="02020503050405090304" charset="0"/>
                  </a:endParaRPr>
                </a:p>
              </p:txBody>
            </p:sp>
            <p:sp>
              <p:nvSpPr>
                <p:cNvPr id="7" name="矩形 6"/>
                <p:cNvSpPr/>
                <p:nvPr/>
              </p:nvSpPr>
              <p:spPr>
                <a:xfrm>
                  <a:off x="6600245" y="0"/>
                  <a:ext cx="6033715" cy="3573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3B3A0"/>
                    </a:solidFill>
                    <a:latin typeface="Times New Roman Regular" panose="02020503050405090304" charset="0"/>
                    <a:ea typeface="微软雅黑" charset="-122"/>
                    <a:cs typeface="Times New Roman Regular" panose="02020503050405090304" charset="0"/>
                  </a:endParaRPr>
                </a:p>
              </p:txBody>
            </p:sp>
            <p:sp>
              <p:nvSpPr>
                <p:cNvPr id="8" name="矩形 7"/>
                <p:cNvSpPr/>
                <p:nvPr/>
              </p:nvSpPr>
              <p:spPr>
                <a:xfrm>
                  <a:off x="-1073" y="3573886"/>
                  <a:ext cx="4411341" cy="3284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Regular" panose="02020503050405090304" charset="0"/>
                    <a:ea typeface="微软雅黑" charset="-122"/>
                    <a:cs typeface="Times New Roman Regular" panose="02020503050405090304" charset="0"/>
                  </a:endParaRPr>
                </a:p>
              </p:txBody>
            </p:sp>
          </p:grpSp>
        </p:grpSp>
        <p:sp>
          <p:nvSpPr>
            <p:cNvPr id="17" name="矩形 16"/>
            <p:cNvSpPr/>
            <p:nvPr/>
          </p:nvSpPr>
          <p:spPr>
            <a:xfrm>
              <a:off x="498" y="627"/>
              <a:ext cx="18204" cy="9547"/>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Regular" panose="02020503050405090304" charset="0"/>
                <a:ea typeface="微软雅黑" charset="-122"/>
                <a:cs typeface="Times New Roman Regular" panose="02020503050405090304" charset="0"/>
              </a:endParaRPr>
            </a:p>
          </p:txBody>
        </p:sp>
      </p:grpSp>
      <p:graphicFrame>
        <p:nvGraphicFramePr>
          <p:cNvPr id="5" name="表格 4"/>
          <p:cNvGraphicFramePr/>
          <p:nvPr>
            <p:custDataLst>
              <p:tags r:id="rId1"/>
            </p:custDataLst>
          </p:nvPr>
        </p:nvGraphicFramePr>
        <p:xfrm>
          <a:off x="433325" y="1585660"/>
          <a:ext cx="4660265" cy="4480560"/>
        </p:xfrm>
        <a:graphic>
          <a:graphicData uri="http://schemas.openxmlformats.org/drawingml/2006/table">
            <a:tbl>
              <a:tblPr firstRow="1" bandRow="1">
                <a:tableStyleId>{5C22544A-7EE6-4342-B048-85BDC9FD1C3A}</a:tableStyleId>
              </a:tblPr>
              <a:tblGrid>
                <a:gridCol w="4660265"/>
              </a:tblGrid>
              <a:tr h="640080">
                <a:tc>
                  <a:txBody>
                    <a:bodyPr/>
                    <a:lstStyle/>
                    <a:p>
                      <a:pPr>
                        <a:buNone/>
                      </a:pPr>
                      <a:r>
                        <a:rPr lang="zh-CN" altLang="en-US" sz="1200" b="0">
                          <a:solidFill>
                            <a:schemeClr val="tx1"/>
                          </a:solidFill>
                          <a:latin typeface="Times New Roman Regular" panose="02020503050405090304" charset="0"/>
                          <a:cs typeface="Times New Roman Regular" panose="02020503050405090304" charset="0"/>
                        </a:rPr>
                        <a:t>The crash occurred on </a:t>
                      </a:r>
                      <a:r>
                        <a:rPr lang="zh-CN" altLang="en-US" sz="1200" b="0">
                          <a:solidFill>
                            <a:schemeClr val="bg2">
                              <a:lumMod val="75000"/>
                            </a:schemeClr>
                          </a:solidFill>
                          <a:latin typeface="Times New Roman Regular" panose="02020503050405090304" charset="0"/>
                          <a:cs typeface="Times New Roman Regular" panose="02020503050405090304" charset="0"/>
                        </a:rPr>
                        <a:t>a two lane undivided level roadway</a:t>
                      </a:r>
                      <a:r>
                        <a:rPr lang="zh-CN" altLang="en-US" sz="1200" b="0">
                          <a:solidFill>
                            <a:schemeClr val="tx1"/>
                          </a:solidFill>
                          <a:latin typeface="Times New Roman Regular" panose="02020503050405090304" charset="0"/>
                          <a:cs typeface="Times New Roman Regular" panose="02020503050405090304" charset="0"/>
                        </a:rPr>
                        <a:t> with a posted </a:t>
                      </a:r>
                      <a:r>
                        <a:rPr lang="zh-CN" altLang="en-US" sz="1200" b="0">
                          <a:solidFill>
                            <a:schemeClr val="bg2">
                              <a:lumMod val="75000"/>
                            </a:schemeClr>
                          </a:solidFill>
                          <a:latin typeface="Times New Roman Regular" panose="02020503050405090304" charset="0"/>
                          <a:cs typeface="Times New Roman Regular" panose="02020503050405090304" charset="0"/>
                        </a:rPr>
                        <a:t>speed limit of 30 mph (48 kph) on a weekday evening. It was raining, the roadway was wet</a:t>
                      </a:r>
                      <a:r>
                        <a:rPr lang="zh-CN" altLang="en-US" sz="1200" b="0">
                          <a:solidFill>
                            <a:schemeClr val="tx1"/>
                          </a:solidFill>
                          <a:latin typeface="Times New Roman Regular" panose="02020503050405090304" charset="0"/>
                          <a:cs typeface="Times New Roman Regular" panose="02020503050405090304" charset="0"/>
                        </a:rPr>
                        <a:t> and it was dark, but lighted at the time of the crash.</a:t>
                      </a:r>
                      <a:endParaRPr lang="zh-CN" altLang="en-US" sz="1200" b="0">
                        <a:solidFill>
                          <a:schemeClr val="tx1"/>
                        </a:solidFill>
                        <a:latin typeface="Times New Roman Regular" panose="02020503050405090304" charset="0"/>
                        <a:cs typeface="Times New Roman Regular" panose="02020503050405090304" charset="0"/>
                      </a:endParaRPr>
                    </a:p>
                  </a:txBody>
                  <a:tcPr anchor="ctr">
                    <a:solidFill>
                      <a:schemeClr val="accent1">
                        <a:lumMod val="20000"/>
                        <a:lumOff val="80000"/>
                      </a:schemeClr>
                    </a:solidFill>
                  </a:tcPr>
                </a:tc>
              </a:tr>
              <a:tr h="1737360">
                <a:tc>
                  <a:txBody>
                    <a:bodyPr/>
                    <a:lstStyle/>
                    <a:p>
                      <a:pPr>
                        <a:buNone/>
                      </a:pPr>
                      <a:r>
                        <a:rPr lang="zh-CN" altLang="en-US" sz="1200" b="0">
                          <a:latin typeface="Times New Roman Regular" panose="02020503050405090304" charset="0"/>
                          <a:cs typeface="Times New Roman Regular" panose="02020503050405090304" charset="0"/>
                        </a:rPr>
                        <a:t>Vehicle #1, a 1995 Ford Escort and Vehicle #2, a 2000 Chevrolet Express van, were </a:t>
                      </a:r>
                      <a:r>
                        <a:rPr lang="zh-CN" altLang="en-US" sz="1200" b="0">
                          <a:solidFill>
                            <a:schemeClr val="bg2">
                              <a:lumMod val="75000"/>
                            </a:schemeClr>
                          </a:solidFill>
                          <a:latin typeface="Times New Roman Regular" panose="02020503050405090304" charset="0"/>
                          <a:cs typeface="Times New Roman Regular" panose="02020503050405090304" charset="0"/>
                        </a:rPr>
                        <a:t>traveling north on the roadway. Vehicle #2 was ahead of Vehicle #1. Vehicle #2 pulled to the right side of the roadway into a driveway entrance. Vehicle #2 then entered the roadway to the left and attempted to cross over into a driveway on the west side of the roadway. Vehicle #1 took evasive maneuvers by braking and steering left. Vehicle #1 struck Vehicle #2 in the left side with its front. Both vehicles came to rest on the roadway. Police Reported Travel Speed is Not reported for V1 and Not reported for V2.</a:t>
                      </a:r>
                      <a:endParaRPr lang="zh-CN" altLang="en-US" sz="1200" b="0">
                        <a:solidFill>
                          <a:schemeClr val="bg2">
                            <a:lumMod val="75000"/>
                          </a:schemeClr>
                        </a:solidFill>
                        <a:latin typeface="Times New Roman Regular" panose="02020503050405090304" charset="0"/>
                        <a:cs typeface="Times New Roman Regular" panose="02020503050405090304" charset="0"/>
                      </a:endParaRPr>
                    </a:p>
                  </a:txBody>
                  <a:tcPr anchor="ctr">
                    <a:solidFill>
                      <a:schemeClr val="accent5">
                        <a:lumMod val="20000"/>
                        <a:lumOff val="80000"/>
                      </a:schemeClr>
                    </a:solidFill>
                  </a:tcPr>
                </a:tc>
              </a:tr>
              <a:tr h="381000">
                <a:tc>
                  <a:txBody>
                    <a:bodyPr/>
                    <a:lstStyle/>
                    <a:p>
                      <a:pPr>
                        <a:buNone/>
                      </a:pPr>
                      <a:r>
                        <a:rPr lang="en-US" altLang="zh-CN" sz="1200" b="0">
                          <a:solidFill>
                            <a:schemeClr val="bg2">
                              <a:lumMod val="75000"/>
                            </a:schemeClr>
                          </a:solidFill>
                          <a:latin typeface="Times New Roman Regular" panose="02020503050405090304" charset="0"/>
                          <a:cs typeface="Times New Roman Regular" panose="02020503050405090304" charset="0"/>
                        </a:rPr>
                        <a:t>It was a front-to side crash.</a:t>
                      </a:r>
                      <a:r>
                        <a:rPr lang="en-US" altLang="zh-CN" sz="1200" b="0">
                          <a:latin typeface="Times New Roman Regular" panose="02020503050405090304" charset="0"/>
                          <a:cs typeface="Times New Roman Regular" panose="02020503050405090304" charset="0"/>
                        </a:rPr>
                        <a:t> </a:t>
                      </a:r>
                      <a:r>
                        <a:rPr lang="zh-CN" altLang="en-US" sz="1200" b="0">
                          <a:latin typeface="Times New Roman Regular" panose="02020503050405090304" charset="0"/>
                          <a:cs typeface="Times New Roman Regular" panose="02020503050405090304" charset="0"/>
                        </a:rPr>
                        <a:t>The Critical Precrash Event for Vehicle #1 was when </a:t>
                      </a:r>
                      <a:r>
                        <a:rPr lang="zh-CN" altLang="en-US" sz="1200" b="0">
                          <a:solidFill>
                            <a:schemeClr val="bg2">
                              <a:lumMod val="75000"/>
                            </a:schemeClr>
                          </a:solidFill>
                          <a:latin typeface="Times New Roman Regular" panose="02020503050405090304" charset="0"/>
                          <a:cs typeface="Times New Roman Regular" panose="02020503050405090304" charset="0"/>
                        </a:rPr>
                        <a:t>Vehicle #2 entered the roadway from the driveway across Vehicle #1</a:t>
                      </a:r>
                      <a:r>
                        <a:rPr lang="en-US" altLang="zh-CN" sz="1200" b="0">
                          <a:solidFill>
                            <a:schemeClr val="bg2">
                              <a:lumMod val="75000"/>
                            </a:schemeClr>
                          </a:solidFill>
                          <a:latin typeface="Times New Roman Regular" panose="02020503050405090304" charset="0"/>
                          <a:cs typeface="Times New Roman Regular" panose="02020503050405090304" charset="0"/>
                        </a:rPr>
                        <a:t>’</a:t>
                      </a:r>
                      <a:r>
                        <a:rPr lang="zh-CN" altLang="en-US" sz="1200" b="0">
                          <a:solidFill>
                            <a:schemeClr val="bg2">
                              <a:lumMod val="75000"/>
                            </a:schemeClr>
                          </a:solidFill>
                          <a:latin typeface="Times New Roman Regular" panose="02020503050405090304" charset="0"/>
                          <a:cs typeface="Times New Roman Regular" panose="02020503050405090304" charset="0"/>
                        </a:rPr>
                        <a:t>s path. </a:t>
                      </a:r>
                      <a:r>
                        <a:rPr lang="zh-CN" altLang="en-US" sz="1200" b="0">
                          <a:latin typeface="Times New Roman Regular" panose="02020503050405090304" charset="0"/>
                          <a:cs typeface="Times New Roman Regular" panose="02020503050405090304" charset="0"/>
                        </a:rPr>
                        <a:t>The Critical Reason for the Critical Event was not coded to this vehicle. It is possible that the driver of Vehicle #1 made a false assumption that Vehicle #2 would remain on the shoulder as he passed.</a:t>
                      </a:r>
                      <a:r>
                        <a:rPr lang="zh-CN" altLang="en-US" sz="1200" b="0">
                          <a:solidFill>
                            <a:schemeClr val="bg2">
                              <a:lumMod val="75000"/>
                            </a:schemeClr>
                          </a:solidFill>
                          <a:latin typeface="Times New Roman Regular" panose="02020503050405090304" charset="0"/>
                          <a:cs typeface="Times New Roman Regular" panose="02020503050405090304" charset="0"/>
                          <a:sym typeface="+mn-ea"/>
                        </a:rPr>
                        <a:t>The Critical Precrash Event for Vehicle #2 was when this vehicle turned left across the path of Vehicle #1. </a:t>
                      </a:r>
                      <a:r>
                        <a:rPr lang="zh-CN" altLang="en-US" sz="1200" b="0">
                          <a:latin typeface="Times New Roman Regular" panose="02020503050405090304" charset="0"/>
                          <a:cs typeface="Times New Roman Regular" panose="02020503050405090304" charset="0"/>
                          <a:sym typeface="+mn-ea"/>
                        </a:rPr>
                        <a:t>The Critical Reason for the Critical Event for this vehicle was an unknown type of driver error. It is possible that due to the darkness and weather conditions that the driver did not see or misjudged the approach of Vehicle #1. The passenger advised that driver was turning left into the deli parking lot.</a:t>
                      </a:r>
                      <a:endParaRPr lang="zh-CN" altLang="en-US" sz="1200" b="0">
                        <a:latin typeface="Times New Roman Regular" panose="02020503050405090304" charset="0"/>
                        <a:cs typeface="Times New Roman Regular" panose="02020503050405090304" charset="0"/>
                        <a:sym typeface="+mn-ea"/>
                      </a:endParaRPr>
                    </a:p>
                  </a:txBody>
                  <a:tcPr anchor="ctr">
                    <a:solidFill>
                      <a:schemeClr val="accent6">
                        <a:lumMod val="20000"/>
                        <a:lumOff val="80000"/>
                      </a:schemeClr>
                    </a:solidFill>
                  </a:tcPr>
                </a:tc>
              </a:tr>
            </a:tbl>
          </a:graphicData>
        </a:graphic>
      </p:graphicFrame>
      <p:sp>
        <p:nvSpPr>
          <p:cNvPr id="24" name="矩形 23"/>
          <p:cNvSpPr/>
          <p:nvPr/>
        </p:nvSpPr>
        <p:spPr>
          <a:xfrm>
            <a:off x="5419345" y="1579310"/>
            <a:ext cx="6329680" cy="1174750"/>
          </a:xfrm>
          <a:prstGeom prst="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a:latin typeface="Times New Roman Regular" panose="02020503050405090304" charset="0"/>
              <a:cs typeface="Times New Roman Regular" panose="02020503050405090304" charset="0"/>
            </a:endParaRPr>
          </a:p>
        </p:txBody>
      </p:sp>
      <p:sp>
        <p:nvSpPr>
          <p:cNvPr id="18" name="文本框 17"/>
          <p:cNvSpPr txBox="1"/>
          <p:nvPr/>
        </p:nvSpPr>
        <p:spPr>
          <a:xfrm>
            <a:off x="5379340" y="1585660"/>
            <a:ext cx="2496820" cy="1168400"/>
          </a:xfrm>
          <a:prstGeom prst="rect">
            <a:avLst/>
          </a:prstGeom>
          <a:noFill/>
        </p:spPr>
        <p:txBody>
          <a:bodyPr wrap="square" rtlCol="0" anchor="t">
            <a:spAutoFit/>
          </a:bodyPr>
          <a:lstStyle/>
          <a:p>
            <a:pPr algn="l"/>
            <a:r>
              <a:rPr lang="zh-CN" altLang="en-US" sz="1000">
                <a:latin typeface="Times New Roman Regular" panose="02020503050405090304" charset="0"/>
                <a:cs typeface="Times New Roman Regular" panose="02020503050405090304" charset="0"/>
                <a:sym typeface="+mn-ea"/>
              </a:rPr>
              <a:t>"Road": {</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        "RoadType": "undivided driveway",</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        "LaneType": "two lane",</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        "RoadShape": "straight",</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        "RoadSlope": "level",</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        "SpeedLimit": 30</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    }</a:t>
            </a:r>
            <a:endParaRPr lang="zh-CN" altLang="en-US" sz="1000">
              <a:latin typeface="Times New Roman Regular" panose="02020503050405090304" charset="0"/>
              <a:cs typeface="Times New Roman Regular" panose="02020503050405090304" charset="0"/>
              <a:sym typeface="+mn-ea"/>
            </a:endParaRPr>
          </a:p>
        </p:txBody>
      </p:sp>
      <p:sp>
        <p:nvSpPr>
          <p:cNvPr id="19" name="文本框 18"/>
          <p:cNvSpPr txBox="1"/>
          <p:nvPr/>
        </p:nvSpPr>
        <p:spPr>
          <a:xfrm>
            <a:off x="7726300" y="1585660"/>
            <a:ext cx="2425700" cy="884555"/>
          </a:xfrm>
          <a:prstGeom prst="rect">
            <a:avLst/>
          </a:prstGeom>
          <a:noFill/>
        </p:spPr>
        <p:txBody>
          <a:bodyPr wrap="square" rtlCol="0">
            <a:noAutofit/>
          </a:bodyPr>
          <a:lstStyle/>
          <a:p>
            <a:r>
              <a:rPr lang="zh-CN" altLang="en-US" sz="1000">
                <a:latin typeface="Times New Roman Regular" panose="02020503050405090304" charset="0"/>
                <a:cs typeface="Times New Roman Regular" panose="02020503050405090304" charset="0"/>
                <a:sym typeface="+mn-ea"/>
              </a:rPr>
              <a:t>"Environment":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"RoadCondition": "wet",</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"Weather": "rainy",</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"TrafficSignals":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a:t>
            </a:r>
            <a:endParaRPr lang="zh-CN" altLang="en-US" sz="1000">
              <a:latin typeface="Times New Roman Regular" panose="02020503050405090304" charset="0"/>
              <a:cs typeface="Times New Roman Regular" panose="02020503050405090304" charset="0"/>
            </a:endParaRPr>
          </a:p>
          <a:p>
            <a:endParaRPr lang="zh-CN" altLang="en-US" sz="1000">
              <a:latin typeface="Times New Roman Regular" panose="02020503050405090304" charset="0"/>
              <a:cs typeface="Times New Roman Regular" panose="02020503050405090304" charset="0"/>
            </a:endParaRPr>
          </a:p>
        </p:txBody>
      </p:sp>
      <p:sp>
        <p:nvSpPr>
          <p:cNvPr id="20" name="文本框 19"/>
          <p:cNvSpPr txBox="1"/>
          <p:nvPr/>
        </p:nvSpPr>
        <p:spPr>
          <a:xfrm>
            <a:off x="9810370" y="1585660"/>
            <a:ext cx="2045335" cy="992505"/>
          </a:xfrm>
          <a:prstGeom prst="rect">
            <a:avLst/>
          </a:prstGeom>
          <a:noFill/>
        </p:spPr>
        <p:txBody>
          <a:bodyPr wrap="square" rtlCol="0">
            <a:noAutofit/>
          </a:bodyPr>
          <a:lstStyle/>
          <a:p>
            <a:r>
              <a:rPr lang="zh-CN" altLang="en-US" sz="1000">
                <a:latin typeface="Times New Roman Regular" panose="02020503050405090304" charset="0"/>
                <a:cs typeface="Times New Roman Regular" panose="02020503050405090304" charset="0"/>
                <a:sym typeface="+mn-ea"/>
              </a:rPr>
              <a:t>"Obstacles":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"Type":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"Location":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a:t>
            </a:r>
            <a:endParaRPr lang="zh-CN" altLang="en-US" sz="1000">
              <a:latin typeface="Times New Roman Regular" panose="02020503050405090304" charset="0"/>
              <a:cs typeface="Times New Roman Regular" panose="02020503050405090304" charset="0"/>
              <a:sym typeface="+mn-ea"/>
            </a:endParaRPr>
          </a:p>
        </p:txBody>
      </p:sp>
      <p:sp>
        <p:nvSpPr>
          <p:cNvPr id="27" name="矩形 26"/>
          <p:cNvSpPr/>
          <p:nvPr/>
        </p:nvSpPr>
        <p:spPr>
          <a:xfrm>
            <a:off x="5419345" y="2789620"/>
            <a:ext cx="6329680" cy="2261235"/>
          </a:xfrm>
          <a:prstGeom prst="rect">
            <a:avLst/>
          </a:prstGeom>
          <a:solidFill>
            <a:schemeClr val="accent5">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a:latin typeface="Times New Roman Regular" panose="02020503050405090304" charset="0"/>
              <a:cs typeface="Times New Roman Regular" panose="02020503050405090304" charset="0"/>
            </a:endParaRPr>
          </a:p>
        </p:txBody>
      </p:sp>
      <p:sp>
        <p:nvSpPr>
          <p:cNvPr id="21" name="文本框 20"/>
          <p:cNvSpPr txBox="1"/>
          <p:nvPr/>
        </p:nvSpPr>
        <p:spPr>
          <a:xfrm>
            <a:off x="5379340" y="2849310"/>
            <a:ext cx="3311525" cy="2245360"/>
          </a:xfrm>
          <a:prstGeom prst="rect">
            <a:avLst/>
          </a:prstGeom>
          <a:noFill/>
        </p:spPr>
        <p:txBody>
          <a:bodyPr wrap="square" rtlCol="0">
            <a:spAutoFit/>
          </a:bodyPr>
          <a:lstStyle/>
          <a:p>
            <a:r>
              <a:rPr lang="zh-CN" altLang="en-US" sz="1000">
                <a:latin typeface="Times New Roman Regular" panose="02020503050405090304" charset="0"/>
                <a:cs typeface="Times New Roman Regular" panose="02020503050405090304" charset="0"/>
                <a:sym typeface="+mn-ea"/>
              </a:rPr>
              <a:t>"Vehicle1":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"ImpactSide": "front",</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"MovingOnWhichWay": "lane1",</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"LocationAfterCrash": "rested on the roadway",</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"Behavior":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"WhetherToBrake": "yes",</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"Direction": "north",</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"VehicleAction": "going straight, steering left",</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"TravelSpeed":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"IsAgainstRules": "no",</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"AttemptedAvoidanceManeuvers": "yes",</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"AttemptedLaneCrossing": "no"</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sym typeface="+mn-ea"/>
              </a:rPr>
              <a:t>    }</a:t>
            </a:r>
            <a:endParaRPr lang="zh-CN" altLang="en-US" sz="1000">
              <a:latin typeface="Times New Roman Regular" panose="02020503050405090304" charset="0"/>
              <a:cs typeface="Times New Roman Regular" panose="02020503050405090304" charset="0"/>
              <a:sym typeface="+mn-ea"/>
            </a:endParaRPr>
          </a:p>
        </p:txBody>
      </p:sp>
      <p:sp>
        <p:nvSpPr>
          <p:cNvPr id="28" name="矩形 27"/>
          <p:cNvSpPr/>
          <p:nvPr/>
        </p:nvSpPr>
        <p:spPr>
          <a:xfrm>
            <a:off x="5419345" y="5095940"/>
            <a:ext cx="6329680" cy="971550"/>
          </a:xfrm>
          <a:prstGeom prst="rect">
            <a:avLst/>
          </a:prstGeom>
          <a:solidFill>
            <a:schemeClr val="accent6">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a:latin typeface="Times New Roman Regular" panose="02020503050405090304" charset="0"/>
              <a:cs typeface="Times New Roman Regular" panose="02020503050405090304" charset="0"/>
            </a:endParaRPr>
          </a:p>
        </p:txBody>
      </p:sp>
      <p:sp>
        <p:nvSpPr>
          <p:cNvPr id="22" name="文本框 21"/>
          <p:cNvSpPr txBox="1"/>
          <p:nvPr/>
        </p:nvSpPr>
        <p:spPr>
          <a:xfrm>
            <a:off x="5379340" y="5074350"/>
            <a:ext cx="5978525" cy="991870"/>
          </a:xfrm>
          <a:prstGeom prst="rect">
            <a:avLst/>
          </a:prstGeom>
          <a:noFill/>
        </p:spPr>
        <p:txBody>
          <a:bodyPr wrap="square" rtlCol="0">
            <a:noAutofit/>
          </a:bodyPr>
          <a:lstStyle/>
          <a:p>
            <a:pPr algn="l"/>
            <a:r>
              <a:rPr lang="zh-CN" altLang="en-US" sz="1000">
                <a:latin typeface="Times New Roman Regular" panose="02020503050405090304" charset="0"/>
                <a:cs typeface="Times New Roman Regular" panose="02020503050405090304" charset="0"/>
                <a:sym typeface="+mn-ea"/>
              </a:rPr>
              <a:t> "</a:t>
            </a:r>
            <a:r>
              <a:rPr lang="en-US" altLang="zh-CN" sz="1000">
                <a:latin typeface="Times New Roman Regular" panose="02020503050405090304" charset="0"/>
                <a:cs typeface="Times New Roman Regular" panose="02020503050405090304" charset="0"/>
                <a:sym typeface="+mn-ea"/>
              </a:rPr>
              <a:t>Diagnosis</a:t>
            </a:r>
            <a:r>
              <a:rPr lang="zh-CN" altLang="en-US" sz="1000">
                <a:latin typeface="Times New Roman Regular" panose="02020503050405090304" charset="0"/>
                <a:cs typeface="Times New Roman Regular" panose="02020503050405090304" charset="0"/>
                <a:sym typeface="+mn-ea"/>
              </a:rPr>
              <a:t>": {</a:t>
            </a:r>
            <a:endParaRPr lang="zh-CN" altLang="en-US" sz="1000">
              <a:latin typeface="Times New Roman Regular" panose="02020503050405090304" charset="0"/>
              <a:cs typeface="Times New Roman Regular" panose="02020503050405090304" charset="0"/>
            </a:endParaRPr>
          </a:p>
          <a:p>
            <a:pPr algn="l"/>
            <a:r>
              <a:rPr lang="en-US" altLang="zh-CN" sz="1000">
                <a:latin typeface="Times New Roman Regular" panose="02020503050405090304" charset="0"/>
                <a:cs typeface="Times New Roman Regular" panose="02020503050405090304" charset="0"/>
                <a:sym typeface="+mn-ea"/>
              </a:rPr>
              <a:t>        </a:t>
            </a:r>
            <a:r>
              <a:rPr lang="zh-CN" altLang="en-US" sz="1000">
                <a:latin typeface="Times New Roman Regular" panose="02020503050405090304" charset="0"/>
                <a:cs typeface="Times New Roman Regular" panose="02020503050405090304" charset="0"/>
                <a:sym typeface="+mn-ea"/>
              </a:rPr>
              <a:t>"</a:t>
            </a:r>
            <a:r>
              <a:rPr lang="en-US" altLang="zh-CN" sz="1000">
                <a:latin typeface="Times New Roman Regular" panose="02020503050405090304" charset="0"/>
                <a:cs typeface="Times New Roman Regular" panose="02020503050405090304" charset="0"/>
                <a:sym typeface="+mn-ea"/>
              </a:rPr>
              <a:t>ResponsibleParty</a:t>
            </a:r>
            <a:r>
              <a:rPr lang="zh-CN" altLang="en-US" sz="1000">
                <a:latin typeface="Times New Roman Regular" panose="02020503050405090304" charset="0"/>
                <a:cs typeface="Times New Roman Regular" panose="02020503050405090304" charset="0"/>
                <a:sym typeface="+mn-ea"/>
              </a:rPr>
              <a:t>": "</a:t>
            </a:r>
            <a:r>
              <a:rPr lang="en-US" altLang="zh-CN" sz="1000">
                <a:latin typeface="Times New Roman Regular" panose="02020503050405090304" charset="0"/>
                <a:cs typeface="Times New Roman Regular" panose="02020503050405090304" charset="0"/>
                <a:sym typeface="+mn-ea"/>
              </a:rPr>
              <a:t>Vehicle2</a:t>
            </a:r>
            <a:r>
              <a:rPr lang="zh-CN" altLang="en-US" sz="1000">
                <a:latin typeface="Times New Roman Regular" panose="02020503050405090304" charset="0"/>
                <a:cs typeface="Times New Roman Regular" panose="02020503050405090304" charset="0"/>
                <a:sym typeface="+mn-ea"/>
              </a:rPr>
              <a:t>",</a:t>
            </a:r>
            <a:endParaRPr lang="zh-CN" altLang="en-US" sz="1000">
              <a:latin typeface="Times New Roman Regular" panose="02020503050405090304" charset="0"/>
              <a:cs typeface="Times New Roman Regular" panose="02020503050405090304" charset="0"/>
              <a:sym typeface="+mn-ea"/>
            </a:endParaRPr>
          </a:p>
          <a:p>
            <a:pPr algn="l"/>
            <a:r>
              <a:rPr lang="en-US" altLang="zh-CN" sz="1000">
                <a:latin typeface="Times New Roman Regular" panose="02020503050405090304" charset="0"/>
                <a:cs typeface="Times New Roman Regular" panose="02020503050405090304" charset="0"/>
                <a:sym typeface="+mn-ea"/>
              </a:rPr>
              <a:t>        </a:t>
            </a:r>
            <a:r>
              <a:rPr lang="zh-CN" altLang="en-US" sz="1000">
                <a:latin typeface="Times New Roman Regular" panose="02020503050405090304" charset="0"/>
                <a:cs typeface="Times New Roman Regular" panose="02020503050405090304" charset="0"/>
                <a:sym typeface="+mn-ea"/>
              </a:rPr>
              <a:t>"</a:t>
            </a:r>
            <a:r>
              <a:rPr lang="en-US" altLang="zh-CN" sz="1000">
                <a:latin typeface="Times New Roman Regular" panose="02020503050405090304" charset="0"/>
                <a:cs typeface="Times New Roman Regular" panose="02020503050405090304" charset="0"/>
                <a:sym typeface="+mn-ea"/>
              </a:rPr>
              <a:t>ReasonForLiability</a:t>
            </a:r>
            <a:r>
              <a:rPr lang="zh-CN" altLang="en-US" sz="1000">
                <a:latin typeface="Times New Roman Regular" panose="02020503050405090304" charset="0"/>
                <a:cs typeface="Times New Roman Regular" panose="02020503050405090304" charset="0"/>
                <a:sym typeface="+mn-ea"/>
              </a:rPr>
              <a:t>": </a:t>
            </a:r>
            <a:r>
              <a:rPr lang="en-US" altLang="zh-CN" sz="1000">
                <a:latin typeface="Times New Roman Regular" panose="02020503050405090304" charset="0"/>
                <a:cs typeface="Times New Roman Regular" panose="02020503050405090304" charset="0"/>
                <a:sym typeface="+mn-ea"/>
              </a:rPr>
              <a:t>“</a:t>
            </a:r>
            <a:r>
              <a:rPr lang="zh-CN" altLang="en-US" sz="1000">
                <a:latin typeface="Times New Roman Regular" panose="02020503050405090304" charset="0"/>
                <a:cs typeface="Times New Roman Regular" panose="02020503050405090304" charset="0"/>
                <a:sym typeface="+mn-ea"/>
              </a:rPr>
              <a:t>Vehicle #2 entered the roadway from the driveway across Vehicle #1</a:t>
            </a:r>
            <a:r>
              <a:rPr lang="en-US" altLang="zh-CN" sz="1000">
                <a:latin typeface="Times New Roman Regular" panose="02020503050405090304" charset="0"/>
                <a:cs typeface="Times New Roman Regular" panose="02020503050405090304" charset="0"/>
                <a:sym typeface="+mn-ea"/>
              </a:rPr>
              <a:t>’</a:t>
            </a:r>
            <a:r>
              <a:rPr lang="zh-CN" altLang="en-US" sz="1000">
                <a:latin typeface="Times New Roman Regular" panose="02020503050405090304" charset="0"/>
                <a:cs typeface="Times New Roman Regular" panose="02020503050405090304" charset="0"/>
                <a:sym typeface="+mn-ea"/>
              </a:rPr>
              <a:t>s path</a:t>
            </a:r>
            <a:r>
              <a:rPr lang="en-US" altLang="zh-CN" sz="1000">
                <a:latin typeface="Times New Roman Regular" panose="02020503050405090304" charset="0"/>
                <a:cs typeface="Times New Roman Regular" panose="02020503050405090304" charset="0"/>
                <a:sym typeface="+mn-ea"/>
              </a:rPr>
              <a:t>.”</a:t>
            </a:r>
            <a:endParaRPr lang="zh-CN" altLang="en-US" sz="1000">
              <a:latin typeface="Times New Roman Regular" panose="02020503050405090304" charset="0"/>
              <a:cs typeface="Times New Roman Regular" panose="02020503050405090304" charset="0"/>
              <a:sym typeface="+mn-ea"/>
            </a:endParaRPr>
          </a:p>
          <a:p>
            <a:pPr algn="l"/>
            <a:r>
              <a:rPr lang="zh-CN" altLang="en-US" sz="1000">
                <a:latin typeface="Times New Roman Regular" panose="02020503050405090304" charset="0"/>
                <a:cs typeface="Times New Roman Regular" panose="02020503050405090304" charset="0"/>
                <a:sym typeface="+mn-ea"/>
              </a:rPr>
              <a:t> </a:t>
            </a:r>
            <a:r>
              <a:rPr lang="en-US" altLang="zh-CN" sz="1000">
                <a:latin typeface="Times New Roman Regular" panose="02020503050405090304" charset="0"/>
                <a:cs typeface="Times New Roman Regular" panose="02020503050405090304" charset="0"/>
                <a:sym typeface="+mn-ea"/>
              </a:rPr>
              <a:t>       </a:t>
            </a:r>
            <a:r>
              <a:rPr lang="zh-CN" altLang="en-US" sz="1000">
                <a:latin typeface="Times New Roman Regular" panose="02020503050405090304" charset="0"/>
                <a:cs typeface="Times New Roman Regular" panose="02020503050405090304" charset="0"/>
                <a:sym typeface="+mn-ea"/>
              </a:rPr>
              <a:t>"</a:t>
            </a:r>
            <a:r>
              <a:rPr lang="en-US" altLang="zh-CN" sz="1000">
                <a:latin typeface="Times New Roman Regular" panose="02020503050405090304" charset="0"/>
                <a:cs typeface="Times New Roman Regular" panose="02020503050405090304" charset="0"/>
                <a:sym typeface="+mn-ea"/>
              </a:rPr>
              <a:t>CrashCategory</a:t>
            </a:r>
            <a:r>
              <a:rPr lang="zh-CN" altLang="en-US" sz="1000">
                <a:latin typeface="Times New Roman Regular" panose="02020503050405090304" charset="0"/>
                <a:cs typeface="Times New Roman Regular" panose="02020503050405090304" charset="0"/>
                <a:sym typeface="+mn-ea"/>
              </a:rPr>
              <a:t>": "</a:t>
            </a:r>
            <a:r>
              <a:rPr lang="en-US" altLang="zh-CN" sz="1000">
                <a:latin typeface="Times New Roman Regular" panose="02020503050405090304" charset="0"/>
                <a:cs typeface="Times New Roman Regular" panose="02020503050405090304" charset="0"/>
                <a:sym typeface="+mn-ea"/>
              </a:rPr>
              <a:t>front-to-side</a:t>
            </a:r>
            <a:r>
              <a:rPr lang="zh-CN" altLang="en-US" sz="1000">
                <a:latin typeface="Times New Roman Regular" panose="02020503050405090304" charset="0"/>
                <a:cs typeface="Times New Roman Regular" panose="02020503050405090304" charset="0"/>
                <a:sym typeface="+mn-ea"/>
              </a:rPr>
              <a:t>"</a:t>
            </a:r>
            <a:r>
              <a:rPr lang="en-US" altLang="zh-CN" sz="1000">
                <a:latin typeface="Times New Roman Regular" panose="02020503050405090304" charset="0"/>
                <a:cs typeface="Times New Roman Regular" panose="02020503050405090304" charset="0"/>
                <a:sym typeface="+mn-ea"/>
              </a:rPr>
              <a:t>,</a:t>
            </a:r>
            <a:endParaRPr lang="zh-CN" altLang="en-US" sz="1000">
              <a:latin typeface="Times New Roman Regular" panose="02020503050405090304" charset="0"/>
              <a:cs typeface="Times New Roman Regular" panose="02020503050405090304" charset="0"/>
              <a:sym typeface="+mn-ea"/>
            </a:endParaRPr>
          </a:p>
          <a:p>
            <a:pPr algn="l"/>
            <a:r>
              <a:rPr lang="en-US" altLang="zh-CN" sz="1000">
                <a:latin typeface="Times New Roman Regular" panose="02020503050405090304" charset="0"/>
                <a:cs typeface="Times New Roman Regular" panose="02020503050405090304" charset="0"/>
                <a:sym typeface="+mn-ea"/>
              </a:rPr>
              <a:t>        </a:t>
            </a:r>
            <a:r>
              <a:rPr lang="zh-CN" altLang="en-US" sz="1000">
                <a:latin typeface="Times New Roman Regular" panose="02020503050405090304" charset="0"/>
                <a:cs typeface="Times New Roman Regular" panose="02020503050405090304" charset="0"/>
                <a:sym typeface="+mn-ea"/>
              </a:rPr>
              <a:t>"</a:t>
            </a:r>
            <a:r>
              <a:rPr lang="en-US" altLang="zh-CN" sz="1000">
                <a:latin typeface="Times New Roman Regular" panose="02020503050405090304" charset="0"/>
                <a:cs typeface="Times New Roman Regular" panose="02020503050405090304" charset="0"/>
                <a:sym typeface="+mn-ea"/>
              </a:rPr>
              <a:t>ReasonForCategory</a:t>
            </a:r>
            <a:r>
              <a:rPr lang="zh-CN" altLang="en-US" sz="1000">
                <a:latin typeface="Times New Roman Regular" panose="02020503050405090304" charset="0"/>
                <a:cs typeface="Times New Roman Regular" panose="02020503050405090304" charset="0"/>
                <a:sym typeface="+mn-ea"/>
              </a:rPr>
              <a:t>": </a:t>
            </a:r>
            <a:r>
              <a:rPr lang="en-US" altLang="zh-CN" sz="1000">
                <a:latin typeface="Times New Roman Regular" panose="02020503050405090304" charset="0"/>
                <a:cs typeface="Times New Roman Regular" panose="02020503050405090304" charset="0"/>
                <a:sym typeface="+mn-ea"/>
              </a:rPr>
              <a:t>“</a:t>
            </a:r>
            <a:r>
              <a:rPr lang="zh-CN" altLang="en-US" sz="1000">
                <a:latin typeface="Times New Roman Regular" panose="02020503050405090304" charset="0"/>
                <a:cs typeface="Times New Roman Regular" panose="02020503050405090304" charset="0"/>
                <a:sym typeface="+mn-ea"/>
              </a:rPr>
              <a:t>Vehicle #1 struck Vehicle #2 in the left side with its front.</a:t>
            </a:r>
            <a:r>
              <a:rPr lang="en-US" altLang="zh-CN" sz="1000">
                <a:latin typeface="Times New Roman Regular" panose="02020503050405090304" charset="0"/>
                <a:cs typeface="Times New Roman Regular" panose="02020503050405090304" charset="0"/>
                <a:sym typeface="+mn-ea"/>
              </a:rPr>
              <a:t>”</a:t>
            </a:r>
            <a:endParaRPr lang="zh-CN" altLang="en-US" sz="1000">
              <a:latin typeface="Times New Roman Regular" panose="02020503050405090304" charset="0"/>
              <a:cs typeface="Times New Roman Regular" panose="02020503050405090304" charset="0"/>
            </a:endParaRPr>
          </a:p>
          <a:p>
            <a:pPr algn="l"/>
            <a:r>
              <a:rPr lang="zh-CN" altLang="en-US" sz="1000">
                <a:latin typeface="Times New Roman Regular" panose="02020503050405090304" charset="0"/>
                <a:cs typeface="Times New Roman Regular" panose="02020503050405090304" charset="0"/>
                <a:sym typeface="+mn-ea"/>
              </a:rPr>
              <a:t>}</a:t>
            </a:r>
            <a:endParaRPr lang="zh-CN" altLang="en-US" sz="1000">
              <a:latin typeface="Times New Roman Regular" panose="02020503050405090304" charset="0"/>
              <a:cs typeface="Times New Roman Regular" panose="02020503050405090304" charset="0"/>
              <a:sym typeface="+mn-ea"/>
            </a:endParaRPr>
          </a:p>
        </p:txBody>
      </p:sp>
      <p:sp>
        <p:nvSpPr>
          <p:cNvPr id="23" name="文本框 22"/>
          <p:cNvSpPr txBox="1"/>
          <p:nvPr/>
        </p:nvSpPr>
        <p:spPr>
          <a:xfrm>
            <a:off x="8360665" y="2849310"/>
            <a:ext cx="3494405" cy="2245360"/>
          </a:xfrm>
          <a:prstGeom prst="rect">
            <a:avLst/>
          </a:prstGeom>
          <a:noFill/>
        </p:spPr>
        <p:txBody>
          <a:bodyPr wrap="square" rtlCol="0">
            <a:spAutoFit/>
          </a:bodyPr>
          <a:lstStyle/>
          <a:p>
            <a:r>
              <a:rPr lang="zh-CN" altLang="en-US" sz="1000">
                <a:latin typeface="Times New Roman Regular" panose="02020503050405090304" charset="0"/>
                <a:cs typeface="Times New Roman Regular" panose="02020503050405090304" charset="0"/>
              </a:rPr>
              <a:t>"Vehicle2":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"ImpactSide": "left",</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"MovingOnWhichWay": "lane1",</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"LocationAfterCrash": "rested on the roadway",</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"Behavior":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"WhetherToBrake":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"Direction": "north",</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"VehicleAction": "turning left",</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"TravelSpeed":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"IsAgainstRules": "no",</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"AttemptedAvoidanceManeuvers": "unmentioned",</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"AttemptedLaneCrossing": "left-change"</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a:t>
            </a:r>
            <a:endParaRPr lang="zh-CN" altLang="en-US" sz="1000">
              <a:latin typeface="Times New Roman Regular" panose="02020503050405090304" charset="0"/>
              <a:cs typeface="Times New Roman Regular" panose="02020503050405090304" charset="0"/>
            </a:endParaRPr>
          </a:p>
          <a:p>
            <a:r>
              <a:rPr lang="zh-CN" altLang="en-US" sz="1000">
                <a:latin typeface="Times New Roman Regular" panose="02020503050405090304" charset="0"/>
                <a:cs typeface="Times New Roman Regular" panose="02020503050405090304" charset="0"/>
              </a:rPr>
              <a:t>    }</a:t>
            </a:r>
            <a:endParaRPr lang="zh-CN" altLang="en-US" sz="1000">
              <a:latin typeface="Times New Roman Regular" panose="02020503050405090304" charset="0"/>
              <a:cs typeface="Times New Roman Regular" panose="02020503050405090304" charset="0"/>
            </a:endParaRPr>
          </a:p>
        </p:txBody>
      </p:sp>
      <p:pic>
        <p:nvPicPr>
          <p:cNvPr id="29" name="图片 28" descr="2160214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110735" y="1793940"/>
            <a:ext cx="308610" cy="308610"/>
          </a:xfrm>
          <a:prstGeom prst="rect">
            <a:avLst/>
          </a:prstGeom>
        </p:spPr>
      </p:pic>
      <p:pic>
        <p:nvPicPr>
          <p:cNvPr id="30" name="图片 29" descr="2160214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110735" y="3472245"/>
            <a:ext cx="308610" cy="308610"/>
          </a:xfrm>
          <a:prstGeom prst="rect">
            <a:avLst/>
          </a:prstGeom>
        </p:spPr>
      </p:pic>
      <p:pic>
        <p:nvPicPr>
          <p:cNvPr id="31" name="图片 30" descr="2160214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110735" y="5370260"/>
            <a:ext cx="308610" cy="308610"/>
          </a:xfrm>
          <a:prstGeom prst="rect">
            <a:avLst/>
          </a:prstGeom>
        </p:spPr>
      </p:pic>
      <p:pic>
        <p:nvPicPr>
          <p:cNvPr id="11" name="图片 2"/>
          <p:cNvPicPr>
            <a:picLocks noChangeAspect="1"/>
          </p:cNvPicPr>
          <p:nvPr/>
        </p:nvPicPr>
        <p:blipFill>
          <a:blip r:embed="rId4"/>
          <a:stretch>
            <a:fillRect/>
          </a:stretch>
        </p:blipFill>
        <p:spPr>
          <a:xfrm>
            <a:off x="11257280" y="505460"/>
            <a:ext cx="563245" cy="563245"/>
          </a:xfrm>
          <a:prstGeom prst="rect">
            <a:avLst/>
          </a:prstGeom>
          <a:ln>
            <a:noFill/>
          </a:ln>
          <a:effectLst/>
        </p:spPr>
      </p:pic>
      <p:sp>
        <p:nvSpPr>
          <p:cNvPr id="2" name="圆角矩形 4"/>
          <p:cNvSpPr/>
          <p:nvPr/>
        </p:nvSpPr>
        <p:spPr>
          <a:xfrm>
            <a:off x="408305" y="505460"/>
            <a:ext cx="8343809" cy="644525"/>
          </a:xfrm>
          <a:prstGeom prst="roundRect">
            <a:avLst/>
          </a:prstGeom>
        </p:spPr>
        <p:style>
          <a:lnRef idx="2">
            <a:schemeClr val="accent1"/>
          </a:lnRef>
          <a:fillRef idx="0">
            <a:srgbClr val="FFFFFF"/>
          </a:fillRef>
          <a:effectRef idx="0">
            <a:srgbClr val="FFFFFF"/>
          </a:effectRef>
          <a:fontRef idx="minor">
            <a:schemeClr val="dk1"/>
          </a:fontRef>
        </p:style>
        <p:txBody>
          <a:bodyPr rtlCol="0" anchor="ctr"/>
          <a:lstStyle/>
          <a:p>
            <a:pPr algn="ctr"/>
            <a:endParaRPr lang="zh-CN" altLang="en-US"/>
          </a:p>
        </p:txBody>
      </p:sp>
      <p:sp>
        <p:nvSpPr>
          <p:cNvPr id="13" name="文本框 8"/>
          <p:cNvSpPr txBox="1"/>
          <p:nvPr/>
        </p:nvSpPr>
        <p:spPr>
          <a:xfrm>
            <a:off x="539115" y="542290"/>
            <a:ext cx="8526145" cy="509270"/>
          </a:xfrm>
          <a:prstGeom prst="rect">
            <a:avLst/>
          </a:prstGeom>
          <a:noFill/>
        </p:spPr>
        <p:txBody>
          <a:bodyPr wrap="square" rtlCol="0">
            <a:noAutofit/>
          </a:bodyPr>
          <a:lstStyle/>
          <a:p>
            <a:r>
              <a:rPr lang="en-US" altLang="zh-CN" sz="2800" u="sng" dirty="0">
                <a:latin typeface="Times New Roman Regular" panose="02020503050405090304" charset="0"/>
                <a:cs typeface="Times New Roman Regular" panose="02020503050405090304" charset="0"/>
                <a:sym typeface="+mn-ea"/>
              </a:rPr>
              <a:t>Phase 1 - Dataset Preparation: Data Format Conversion</a:t>
            </a:r>
            <a:endParaRPr lang="en-US" altLang="zh-CN" sz="2800" u="sng" dirty="0">
              <a:solidFill>
                <a:srgbClr val="403F4F"/>
              </a:solidFill>
              <a:latin typeface="Times New Roman" panose="02020503050405090304" pitchFamily="18" charset="0"/>
              <a:ea typeface="微软雅黑" charset="-122"/>
              <a:cs typeface="Times New Roman" panose="02020503050405090304" pitchFamily="18" charset="0"/>
              <a:sym typeface="+mn-ea"/>
            </a:endParaRPr>
          </a:p>
        </p:txBody>
      </p:sp>
    </p:spTree>
  </p:cSld>
  <p:clrMapOvr>
    <a:masterClrMapping/>
  </p:clrMapOvr>
</p:sld>
</file>

<file path=ppt/tags/tag1.xml><?xml version="1.0" encoding="utf-8"?>
<p:tagLst xmlns:p="http://schemas.openxmlformats.org/presentationml/2006/main">
  <p:tag name="TABLE_ENDDRAG_ORIGIN_RECT" val="882*146"/>
  <p:tag name="TABLE_ENDDRAG_RECT" val="37*310*882*14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TABLE_ENDDRAG_ORIGIN_RECT" val="442*183"/>
  <p:tag name="TABLE_ENDDRAG_RECT" val="42*218*442*183"/>
</p:tagLst>
</file>

<file path=ppt/tags/tag47.xml><?xml version="1.0" encoding="utf-8"?>
<p:tagLst xmlns:p="http://schemas.openxmlformats.org/presentationml/2006/main">
  <p:tag name="TABLE_ENDDRAG_ORIGIN_RECT" val="366*352"/>
  <p:tag name="TABLE_ENDDRAG_RECT" val="32*132*366*352"/>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PS">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14747</Words>
  <Application>WPS 演示</Application>
  <PresentationFormat>宽屏</PresentationFormat>
  <Paragraphs>484</Paragraphs>
  <Slides>22</Slides>
  <Notes>1</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22</vt:i4>
      </vt:variant>
    </vt:vector>
  </HeadingPairs>
  <TitlesOfParts>
    <vt:vector size="44" baseType="lpstr">
      <vt:lpstr>Arial</vt:lpstr>
      <vt:lpstr>宋体</vt:lpstr>
      <vt:lpstr>Wingdings</vt:lpstr>
      <vt:lpstr>Times New Roman</vt:lpstr>
      <vt:lpstr>微软雅黑</vt:lpstr>
      <vt:lpstr>Times New Roman Bold</vt:lpstr>
      <vt:lpstr>Times New Roman Regular</vt:lpstr>
      <vt:lpstr>汉仪旗黑</vt:lpstr>
      <vt:lpstr>Wingdings</vt:lpstr>
      <vt:lpstr>Apple Chancery</vt:lpstr>
      <vt:lpstr>Consolas</vt:lpstr>
      <vt:lpstr>Cambria</vt:lpstr>
      <vt:lpstr>Times New Roman Bold Italic</vt:lpstr>
      <vt:lpstr>宋体</vt:lpstr>
      <vt:lpstr>Arial Unicode MS</vt:lpstr>
      <vt:lpstr>汉仪书宋二KW</vt:lpstr>
      <vt:lpstr>Calibri</vt:lpstr>
      <vt:lpstr>Helvetica Neue</vt:lpstr>
      <vt:lpstr>苹方-简</vt:lpstr>
      <vt:lpstr>微软雅黑</vt:lpstr>
      <vt:lpstr>WPS</vt:lpstr>
      <vt:lpstr>1_WPS</vt:lpstr>
      <vt:lpstr>DiaVio: LLM-Empowered Diagnosis of Safety Violations in ADS Simulation Testing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Q &amp; A</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L.</cp:lastModifiedBy>
  <cp:revision>89</cp:revision>
  <dcterms:created xsi:type="dcterms:W3CDTF">2024-09-20T12:09:56Z</dcterms:created>
  <dcterms:modified xsi:type="dcterms:W3CDTF">2024-09-20T12:09:56Z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2052-6.2.0.8299</vt:lpwstr>
  </property>
  <property fmtid="{D5CDD505-2E9C-101B-9397-08002B2CF9AE}" pid="3" name="ICV">
    <vt:lpwstr>9DDCEA89A8AF482BFB4DC5662134EF0F_41</vt:lpwstr>
  </property>
</Properties>
</file>